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Lst>
  <p:sldSz cy="5143500" cx="9144000"/>
  <p:notesSz cx="6858000" cy="9144000"/>
  <p:embeddedFontLst>
    <p:embeddedFont>
      <p:font typeface="Amatic SC"/>
      <p:regular r:id="rId137"/>
      <p:bold r:id="rId138"/>
    </p:embeddedFont>
    <p:embeddedFont>
      <p:font typeface="Source Code Pro"/>
      <p:regular r:id="rId139"/>
      <p:bold r:id="rId140"/>
      <p:italic r:id="rId141"/>
      <p:boldItalic r:id="rId142"/>
    </p:embeddedFont>
    <p:embeddedFont>
      <p:font typeface="Helvetica Neue"/>
      <p:regular r:id="rId143"/>
      <p:bold r:id="rId144"/>
      <p:italic r:id="rId145"/>
      <p:boldItalic r:id="rId1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47" roundtripDataSignature="AMtx7mhzhAwqJJo396Fkntpd2xam29qG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D3DF03D-3457-46B4-B66D-42BF07459CF8}">
  <a:tblStyle styleId="{2D3DF03D-3457-46B4-B66D-42BF07459CF8}"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3A7A4C4-C3ED-45C7-9A7F-339A331C352B}"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3" Type="http://schemas.openxmlformats.org/officeDocument/2006/relationships/font" Target="fonts/HelveticaNeue-regular.fntdata"/><Relationship Id="rId142" Type="http://schemas.openxmlformats.org/officeDocument/2006/relationships/font" Target="fonts/SourceCodePro-boldItalic.fntdata"/><Relationship Id="rId141" Type="http://schemas.openxmlformats.org/officeDocument/2006/relationships/font" Target="fonts/SourceCodePro-italic.fntdata"/><Relationship Id="rId140" Type="http://schemas.openxmlformats.org/officeDocument/2006/relationships/font" Target="fonts/SourceCodePro-bold.fntdata"/><Relationship Id="rId5" Type="http://schemas.openxmlformats.org/officeDocument/2006/relationships/slideMaster" Target="slideMasters/slideMaster2.xml"/><Relationship Id="rId147" Type="http://customschemas.google.com/relationships/presentationmetadata" Target="metadata"/><Relationship Id="rId6" Type="http://schemas.openxmlformats.org/officeDocument/2006/relationships/notesMaster" Target="notesMasters/notesMaster1.xml"/><Relationship Id="rId146" Type="http://schemas.openxmlformats.org/officeDocument/2006/relationships/font" Target="fonts/HelveticaNeue-boldItalic.fntdata"/><Relationship Id="rId7" Type="http://schemas.openxmlformats.org/officeDocument/2006/relationships/slide" Target="slides/slide1.xml"/><Relationship Id="rId145" Type="http://schemas.openxmlformats.org/officeDocument/2006/relationships/font" Target="fonts/HelveticaNeue-italic.fntdata"/><Relationship Id="rId8" Type="http://schemas.openxmlformats.org/officeDocument/2006/relationships/slide" Target="slides/slide2.xml"/><Relationship Id="rId144" Type="http://schemas.openxmlformats.org/officeDocument/2006/relationships/font" Target="fonts/HelveticaNeue-bold.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SourceCodePro-regular.fntdata"/><Relationship Id="rId138" Type="http://schemas.openxmlformats.org/officeDocument/2006/relationships/font" Target="fonts/AmaticSC-bold.fntdata"/><Relationship Id="rId137" Type="http://schemas.openxmlformats.org/officeDocument/2006/relationships/font" Target="fonts/AmaticSC-regular.fntdata"/><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jKnBDUesjTeEQ0fGjHWxVtKbRe2okeqs/view"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hp.net/manual/en/function.microtime.php"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hp.net/manual/en/function.memory-get-usage.php"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965c54cf93_1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 name="Google Shape;129;g965c54cf93_1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 name="Google Shape;23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1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Ref</a:t>
            </a:r>
            <a:endParaRPr/>
          </a:p>
          <a:p>
            <a:pPr indent="-298450" lvl="0" marL="457200" marR="0" rtl="0" algn="l">
              <a:lnSpc>
                <a:spcPct val="100000"/>
              </a:lnSpc>
              <a:spcBef>
                <a:spcPts val="0"/>
              </a:spcBef>
              <a:spcAft>
                <a:spcPts val="0"/>
              </a:spcAft>
              <a:buClr>
                <a:srgbClr val="000000"/>
              </a:buClr>
              <a:buSzPts val="1100"/>
              <a:buFont typeface="Arial"/>
              <a:buChar char="●"/>
            </a:pPr>
            <a:r>
              <a:rPr lang="en-US"/>
              <a:t>https://www.interaction-design.org/literature/article/user-interface-design-guidelines-10-rules-of-thumb</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http://designingwebinterfaces.com/6-tips-for-a-great-flex-ux-part-5</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Dengan meningkatnya penggunaan, muncul permintaan untuk interaksi yang lebih sedikit yang memungkinkan navigasi lebih cepat. Ini dapat dicapai dengan menggunakan singkatan, tombol fungsi, perintah tersembunyi dan fasilitas makro. Pengguna harus dapat menyesuaikan atau menyesuaikan antarmuka agar sesuai dengan kebutuhan mereka sehingga tindakan yang sering dapat dicapai melalui cara yang lebih nyaman.</a:t>
            </a:r>
            <a:endParaRPr/>
          </a:p>
        </p:txBody>
      </p:sp>
      <p:sp>
        <p:nvSpPr>
          <p:cNvPr id="1294" name="Google Shape;1294;p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1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Ref</a:t>
            </a:r>
            <a:endParaRPr/>
          </a:p>
          <a:p>
            <a:pPr indent="-298450" lvl="0" marL="457200" marR="0" rtl="0" algn="l">
              <a:lnSpc>
                <a:spcPct val="100000"/>
              </a:lnSpc>
              <a:spcBef>
                <a:spcPts val="0"/>
              </a:spcBef>
              <a:spcAft>
                <a:spcPts val="0"/>
              </a:spcAft>
              <a:buClr>
                <a:srgbClr val="000000"/>
              </a:buClr>
              <a:buSzPts val="1100"/>
              <a:buFont typeface="Arial"/>
              <a:buChar char="●"/>
            </a:pPr>
            <a:r>
              <a:rPr lang="en-US"/>
              <a:t>https://www.interaction-design.org/literature/article/user-interface-design-guidelines-10-rules-of-thumb</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http://designingwebinterfaces.com/6-tips-for-a-great-flex-ux-part-5</a:t>
            </a:r>
            <a:endParaRPr/>
          </a:p>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304" name="Google Shape;1304;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p1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Ref</a:t>
            </a:r>
            <a:endParaRPr/>
          </a:p>
          <a:p>
            <a:pPr indent="-298450" lvl="0" marL="457200" marR="0" rtl="0" algn="l">
              <a:lnSpc>
                <a:spcPct val="100000"/>
              </a:lnSpc>
              <a:spcBef>
                <a:spcPts val="0"/>
              </a:spcBef>
              <a:spcAft>
                <a:spcPts val="0"/>
              </a:spcAft>
              <a:buClr>
                <a:srgbClr val="000000"/>
              </a:buClr>
              <a:buSzPts val="1100"/>
              <a:buFont typeface="Arial"/>
              <a:buChar char="●"/>
            </a:pPr>
            <a:r>
              <a:rPr lang="en-US"/>
              <a:t>https://www.interaction-design.org/literature/article/user-interface-design-guidelines-10-rules-of-thumb</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http://designingwebinterfaces.com/6-tips-for-a-great-flex-ux-part-5</a:t>
            </a:r>
            <a:endParaRPr/>
          </a:p>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317" name="Google Shape;1317;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p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Ref</a:t>
            </a:r>
            <a:endParaRPr/>
          </a:p>
          <a:p>
            <a:pPr indent="-298450" lvl="0" marL="457200" marR="0" rtl="0" algn="l">
              <a:lnSpc>
                <a:spcPct val="100000"/>
              </a:lnSpc>
              <a:spcBef>
                <a:spcPts val="0"/>
              </a:spcBef>
              <a:spcAft>
                <a:spcPts val="0"/>
              </a:spcAft>
              <a:buClr>
                <a:srgbClr val="000000"/>
              </a:buClr>
              <a:buSzPts val="1100"/>
              <a:buFont typeface="Arial"/>
              <a:buChar char="●"/>
            </a:pPr>
            <a:r>
              <a:rPr lang="en-US"/>
              <a:t>https://www.interaction-design.org/literature/article/user-interface-design-guidelines-10-rules-of-thumb</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http://designingwebinterfaces.com/6-tips-for-a-great-flex-ux-part-5</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Menjaga agar tetap minimum. Semua informasi yang tidak perlu bersaing untuk sumber daya perhatian terbatas pengguna, yang dapat menghambat pengambilan memori pengguna dari informasi yang relevan. Oleh karena itu, tampilan harus dikurangi menjadi hanya komponen yang diperlukan untuk tugas saat ini, sementara memberikan cara yang jelas terlihat dan tidak ambigu untuk menavigasi ke konten lain.</a:t>
            </a:r>
            <a:endParaRPr/>
          </a:p>
        </p:txBody>
      </p:sp>
      <p:sp>
        <p:nvSpPr>
          <p:cNvPr id="1330" name="Google Shape;1330;p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p1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Ref</a:t>
            </a:r>
            <a:endParaRPr/>
          </a:p>
          <a:p>
            <a:pPr indent="-298450" lvl="0" marL="457200" marR="0" rtl="0" algn="l">
              <a:lnSpc>
                <a:spcPct val="100000"/>
              </a:lnSpc>
              <a:spcBef>
                <a:spcPts val="0"/>
              </a:spcBef>
              <a:spcAft>
                <a:spcPts val="0"/>
              </a:spcAft>
              <a:buClr>
                <a:srgbClr val="000000"/>
              </a:buClr>
              <a:buSzPts val="1100"/>
              <a:buFont typeface="Arial"/>
              <a:buChar char="●"/>
            </a:pPr>
            <a:r>
              <a:rPr lang="en-US"/>
              <a:t>https://www.interaction-design.org/literature/article/user-interface-design-guidelines-10-rules-of-thumb</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http://designingwebinterfaces.com/6-tips-for-a-great-flex-ux-part-5</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Menjaga agar tetap minimum. Semua informasi yang tidak perlu bersaing untuk sumber daya perhatian terbatas pengguna, yang dapat menghambat pengambilan memori pengguna dari informasi yang relevan. Oleh karena itu, tampilan harus dikurangi menjadi hanya komponen yang diperlukan untuk tugas saat ini, sementara memberikan cara yang jelas terlihat dan tidak ambigu untuk menavigasi ke konten lain.</a:t>
            </a:r>
            <a:endParaRPr/>
          </a:p>
        </p:txBody>
      </p:sp>
      <p:sp>
        <p:nvSpPr>
          <p:cNvPr id="1340" name="Google Shape;1340;p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p1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Ref</a:t>
            </a:r>
            <a:endParaRPr/>
          </a:p>
          <a:p>
            <a:pPr indent="-298450" lvl="0" marL="457200" marR="0" rtl="0" algn="l">
              <a:lnSpc>
                <a:spcPct val="100000"/>
              </a:lnSpc>
              <a:spcBef>
                <a:spcPts val="0"/>
              </a:spcBef>
              <a:spcAft>
                <a:spcPts val="0"/>
              </a:spcAft>
              <a:buClr>
                <a:srgbClr val="000000"/>
              </a:buClr>
              <a:buSzPts val="1100"/>
              <a:buFont typeface="Arial"/>
              <a:buChar char="●"/>
            </a:pPr>
            <a:r>
              <a:rPr lang="en-US"/>
              <a:t>https://www.interaction-design.org/literature/article/user-interface-design-guidelines-10-rules-of-thumb</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http://designingwebinterfaces.com/6-tips-for-a-great-flex-ux-part-5</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Menjaga agar tetap minimum. Semua informasi yang tidak perlu bersaing untuk sumber daya perhatian terbatas pengguna, yang dapat menghambat pengambilan memori pengguna dari informasi yang relevan. Oleh karena itu, tampilan harus dikurangi menjadi hanya komponen yang diperlukan untuk tugas saat ini, sementara memberikan cara yang jelas terlihat dan tidak ambigu untuk menavigasi ke konten lain.</a:t>
            </a:r>
            <a:endParaRPr/>
          </a:p>
        </p:txBody>
      </p:sp>
      <p:sp>
        <p:nvSpPr>
          <p:cNvPr id="1353" name="Google Shape;1353;p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p1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Ref</a:t>
            </a:r>
            <a:endParaRPr/>
          </a:p>
          <a:p>
            <a:pPr indent="-298450" lvl="0" marL="457200" marR="0" rtl="0" algn="l">
              <a:lnSpc>
                <a:spcPct val="100000"/>
              </a:lnSpc>
              <a:spcBef>
                <a:spcPts val="0"/>
              </a:spcBef>
              <a:spcAft>
                <a:spcPts val="0"/>
              </a:spcAft>
              <a:buClr>
                <a:srgbClr val="000000"/>
              </a:buClr>
              <a:buSzPts val="1100"/>
              <a:buFont typeface="Arial"/>
              <a:buChar char="●"/>
            </a:pPr>
            <a:r>
              <a:rPr lang="en-US"/>
              <a:t>https://www.interaction-design.org/literature/article/user-interface-design-guidelines-10-rules-of-thumb</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http://designingwebinterfaces.com/6-tips-for-a-great-flex-ux-part-5</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Menjaga agar tetap minimum. Semua informasi yang tidak perlu bersaing untuk sumber daya perhatian terbatas pengguna, yang dapat menghambat pengambilan memori pengguna dari informasi yang relevan. Oleh karena itu, tampilan harus dikurangi menjadi hanya komponen yang diperlukan untuk tugas saat ini, sementara memberikan cara yang jelas terlihat dan tidak ambigu untuk menavigasi ke konten lain.</a:t>
            </a:r>
            <a:endParaRPr/>
          </a:p>
        </p:txBody>
      </p:sp>
      <p:sp>
        <p:nvSpPr>
          <p:cNvPr id="1366" name="Google Shape;1366;p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p1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Ref</a:t>
            </a:r>
            <a:endParaRPr/>
          </a:p>
          <a:p>
            <a:pPr indent="-298450" lvl="0" marL="457200" marR="0" rtl="0" algn="l">
              <a:lnSpc>
                <a:spcPct val="100000"/>
              </a:lnSpc>
              <a:spcBef>
                <a:spcPts val="0"/>
              </a:spcBef>
              <a:spcAft>
                <a:spcPts val="0"/>
              </a:spcAft>
              <a:buClr>
                <a:srgbClr val="000000"/>
              </a:buClr>
              <a:buSzPts val="1100"/>
              <a:buFont typeface="Arial"/>
              <a:buChar char="●"/>
            </a:pPr>
            <a:r>
              <a:rPr lang="en-US"/>
              <a:t>https://www.interaction-design.org/literature/article/user-interface-design-guidelines-10-rules-of-thumb</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http://designingwebinterfaces.com/6-tips-for-a-great-flex-ux-part-5</a:t>
            </a:r>
            <a:endParaRPr/>
          </a:p>
          <a:p>
            <a:pPr indent="-298450" lvl="0" marL="457200" marR="0" rtl="0" algn="l">
              <a:lnSpc>
                <a:spcPct val="100000"/>
              </a:lnSpc>
              <a:spcBef>
                <a:spcPts val="0"/>
              </a:spcBef>
              <a:spcAft>
                <a:spcPts val="0"/>
              </a:spcAft>
              <a:buClr>
                <a:srgbClr val="000000"/>
              </a:buClr>
              <a:buSzPts val="1100"/>
              <a:buFont typeface="Arial"/>
              <a:buChar char="●"/>
            </a:pPr>
            <a:r>
              <a:rPr lang="en-US"/>
              <a:t>aRef</a:t>
            </a:r>
            <a:endParaRPr/>
          </a:p>
          <a:p>
            <a:pPr indent="-298450" lvl="0" marL="457200" marR="0" rtl="0" algn="l">
              <a:lnSpc>
                <a:spcPct val="100000"/>
              </a:lnSpc>
              <a:spcBef>
                <a:spcPts val="0"/>
              </a:spcBef>
              <a:spcAft>
                <a:spcPts val="0"/>
              </a:spcAft>
              <a:buClr>
                <a:srgbClr val="000000"/>
              </a:buClr>
              <a:buSzPts val="1100"/>
              <a:buFont typeface="Arial"/>
              <a:buChar char="●"/>
            </a:pPr>
            <a:r>
              <a:rPr lang="en-US"/>
              <a:t>https://www.interaction-design.org/literature/article/user-interface-design-guidelines-10-rules-of-thumb</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http://designingwebinterfaces.com/6-tips-for-a-great-flex-ux-part-5</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Menjaga agar tetap minimum. Semua informasi yang tidak perlu bersaing untuk sumber daya perhatian terbatas pengguna, yang dapat menghambat pengambilan memori pengguna dari informasi yang relevan. Oleh karena itu, tampilan harus dikurangi menjadi hanya komponen yang diperlukan untuk tugas saat ini, sementara memberikan cara yang jelas terlihat dan tidak ambigu untuk menavigasi ke konten lain.</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Menjaga agar tetap minimum. Semua informasi yang tidak perlu bersaing untuk sumber daya perhatian terbatas pengguna, yang dapat menghambat pengambilan memori pengguna dari informasi yang relevan. Oleh karena itu, tampilan harus dikurangi menjadi hanya komponen yang diperlukan untuk tugas saat ini, sementara memberikan cara yang jelas terlihat dan tidak ambigu untuk menavigasi ke konten lain.</a:t>
            </a:r>
            <a:endParaRPr/>
          </a:p>
        </p:txBody>
      </p:sp>
      <p:sp>
        <p:nvSpPr>
          <p:cNvPr id="1376" name="Google Shape;1376;p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p1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Ref</a:t>
            </a:r>
            <a:endParaRPr/>
          </a:p>
          <a:p>
            <a:pPr indent="-298450" lvl="0" marL="457200" marR="0" rtl="0" algn="l">
              <a:lnSpc>
                <a:spcPct val="100000"/>
              </a:lnSpc>
              <a:spcBef>
                <a:spcPts val="0"/>
              </a:spcBef>
              <a:spcAft>
                <a:spcPts val="0"/>
              </a:spcAft>
              <a:buClr>
                <a:srgbClr val="000000"/>
              </a:buClr>
              <a:buSzPts val="1100"/>
              <a:buFont typeface="Arial"/>
              <a:buChar char="●"/>
            </a:pPr>
            <a:r>
              <a:rPr lang="en-US"/>
              <a:t>https://www.interaction-design.org/literature/article/user-interface-design-guidelines-10-rules-of-thumb</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http://designingwebinterfaces.com/6-tips-for-a-great-flex-ux-part-5</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Menjaga agar tetap minimum. Semua informasi yang tidak perlu bersaing untuk sumber daya perhatian terbatas pengguna, yang dapat menghambat pengambilan memori pengguna dari informasi yang relevan. Oleh karena itu, tampilan harus dikurangi menjadi hanya komponen yang diperlukan untuk tugas saat ini, sementara memberikan cara yang jelas terlihat dan tidak ambigu untuk menavigasi ke konten lain.</a:t>
            </a:r>
            <a:endParaRPr/>
          </a:p>
        </p:txBody>
      </p:sp>
      <p:sp>
        <p:nvSpPr>
          <p:cNvPr id="1388" name="Google Shape;1388;p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p1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Ref</a:t>
            </a:r>
            <a:endParaRPr/>
          </a:p>
          <a:p>
            <a:pPr indent="-298450" lvl="0" marL="457200" marR="0" rtl="0" algn="l">
              <a:lnSpc>
                <a:spcPct val="100000"/>
              </a:lnSpc>
              <a:spcBef>
                <a:spcPts val="0"/>
              </a:spcBef>
              <a:spcAft>
                <a:spcPts val="0"/>
              </a:spcAft>
              <a:buClr>
                <a:srgbClr val="000000"/>
              </a:buClr>
              <a:buSzPts val="1100"/>
              <a:buFont typeface="Arial"/>
              <a:buChar char="●"/>
            </a:pPr>
            <a:r>
              <a:rPr lang="en-US"/>
              <a:t>https://www.interaction-design.org/literature/article/user-interface-design-guidelines-10-rules-of-thumb</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http://designingwebinterfaces.com/6-tips-for-a-great-flex-ux-part-5</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Idealnya, kami ingin pengguna menavigasi sistem tanpa harus menggunakan dokumentasi. Namun, tergantung pada jenis solusinya, dokumentasi mungkin diperlukan. Ketika pengguna memerlukan bantuan, pastikan itu mudah ditemukan, khusus untuk tugas yang dihadapi dan diucapkan dengan cara yang akan memandu mereka melalui langkah-langkah yang diperlukan menuju solusi untuk masalah yang mereka hadapi.</a:t>
            </a:r>
            <a:endParaRPr/>
          </a:p>
        </p:txBody>
      </p:sp>
      <p:sp>
        <p:nvSpPr>
          <p:cNvPr id="1400" name="Google Shape;1400;p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5" name="Google Shape;245;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p1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Ref</a:t>
            </a:r>
            <a:endParaRPr/>
          </a:p>
          <a:p>
            <a:pPr indent="-298450" lvl="0" marL="457200" marR="0" rtl="0" algn="l">
              <a:lnSpc>
                <a:spcPct val="100000"/>
              </a:lnSpc>
              <a:spcBef>
                <a:spcPts val="0"/>
              </a:spcBef>
              <a:spcAft>
                <a:spcPts val="0"/>
              </a:spcAft>
              <a:buClr>
                <a:srgbClr val="000000"/>
              </a:buClr>
              <a:buSzPts val="1100"/>
              <a:buFont typeface="Arial"/>
              <a:buChar char="●"/>
            </a:pPr>
            <a:r>
              <a:rPr lang="en-US"/>
              <a:t>https://www.interaction-design.org/literature/article/user-interface-design-guidelines-10-rules-of-thumb</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http://designingwebinterfaces.com/6-tips-for-a-great-flex-ux-part-5</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Idealnya, kami ingin pengguna menavigasi sistem tanpa harus menggunakan dokumentasi. Namun, tergantung pada jenis solusinya, dokumentasi mungkin diperlukan. Ketika pengguna memerlukan bantuan, pastikan itu mudah ditemukan, khusus untuk tugas yang dihadapi dan diucapkan dengan cara yang akan memandu mereka melalui langkah-langkah yang diperlukan menuju solusi untuk masalah yang mereka hadapi.</a:t>
            </a:r>
            <a:endParaRPr/>
          </a:p>
        </p:txBody>
      </p:sp>
      <p:sp>
        <p:nvSpPr>
          <p:cNvPr id="1410" name="Google Shape;1410;p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p1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Ref</a:t>
            </a:r>
            <a:endParaRPr/>
          </a:p>
          <a:p>
            <a:pPr indent="-298450" lvl="0" marL="457200" marR="0" rtl="0" algn="l">
              <a:lnSpc>
                <a:spcPct val="100000"/>
              </a:lnSpc>
              <a:spcBef>
                <a:spcPts val="0"/>
              </a:spcBef>
              <a:spcAft>
                <a:spcPts val="0"/>
              </a:spcAft>
              <a:buClr>
                <a:srgbClr val="000000"/>
              </a:buClr>
              <a:buSzPts val="1100"/>
              <a:buFont typeface="Arial"/>
              <a:buChar char="●"/>
            </a:pPr>
            <a:r>
              <a:rPr lang="en-US"/>
              <a:t>https://www.interaction-design.org/literature/article/user-interface-design-guidelines-10-rules-of-thumb</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http://designingwebinterfaces.com/6-tips-for-a-great-flex-ux-part-5</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Idealnya, kami ingin pengguna menavigasi sistem tanpa harus menggunakan dokumentasi. Namun, tergantung pada jenis solusinya, dokumentasi mungkin diperlukan. Ketika pengguna memerlukan bantuan, pastikan itu mudah ditemukan, khusus untuk tugas yang dihadapi dan diucapkan dengan cara yang akan memandu mereka melalui langkah-langkah yang diperlukan menuju solusi untuk masalah yang mereka hadapi.</a:t>
            </a:r>
            <a:endParaRPr/>
          </a:p>
        </p:txBody>
      </p:sp>
      <p:sp>
        <p:nvSpPr>
          <p:cNvPr id="1422" name="Google Shape;1422;p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p1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435" name="Google Shape;1435;p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p1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445" name="Google Shape;1445;p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e29a5543da_1_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455" name="Google Shape;1455;ge29a5543da_1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e3a6f6ce8a_1_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465" name="Google Shape;1465;ge3a6f6ce8a_1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e3a6f6ce8a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e3a6f6ce8a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e3a6f6ce8a_1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e3a6f6ce8a_1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e3a6f6ce8a_1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e3a6f6ce8a_1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e3a6f6ce8a_1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e3a6f6ce8a_1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e3a6f6ce8a_1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e3a6f6ce8a_1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e3a6f6ce8a_1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e3a6f6ce8a_1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e3a6f6ce8a_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e3a6f6ce8a_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e3a6f6ce8a_1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e3a6f6ce8a_1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e3a6f6ce8a_1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e3a6f6ce8a_1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e3a6f6ce8a_1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e3a6f6ce8a_1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e3a6f6ce8a_1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e3a6f6ce8a_1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e3a6f6ce8a_1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e3a6f6ce8a_1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e3a6f6ce8a_1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e3a6f6ce8a_1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e3a6f6ce8a_1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e3a6f6ce8a_1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9" name="Google Shape;269;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965c54cf93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u="sng">
                <a:solidFill>
                  <a:schemeClr val="hlink"/>
                </a:solidFill>
                <a:hlinkClick r:id="rId2"/>
              </a:rPr>
              <a:t>https://drive.google.com/file/d/1jKnBDUesjTeEQ0fGjHWxVtKbRe2okeqs/view</a:t>
            </a:r>
            <a:endParaRPr/>
          </a:p>
        </p:txBody>
      </p:sp>
      <p:sp>
        <p:nvSpPr>
          <p:cNvPr id="1630" name="Google Shape;1630;g965c54cf93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1" name="Google Shape;31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 name="Google Shape;341;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1" name="Google Shape;351;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2" name="Google Shape;362;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3" name="Google Shape;373;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1" name="Google Shape;401;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7" name="Google Shape;417;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2" name="Google Shape;432;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7" name="Google Shape;447;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0" name="Google Shape;460;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2" name="Google Shape;472;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3" name="Google Shape;483;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4" name="Google Shape;494;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5" name="Google Shape;505;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8" name="Google Shape;518;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0" name="Google Shape;530;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2" name="Google Shape;542;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5" name="Google Shape;555;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9" name="Google Shape;569;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3" name="Google Shape;583;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8" name="Google Shape;598;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9" name="Google Shape;609;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0" name="Google Shape;620;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1" name="Google Shape;631;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2" name="Google Shape;642;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4" name="Google Shape;654;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6" name="Google Shape;666;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7" name="Google Shape;677;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8" name="Google Shape;688;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0" name="Google Shape;700;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2" name="Google Shape;712;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3" name="Google Shape;723;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4" name="Google Shape;734;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6" name="Google Shape;746;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7" name="Google Shape;757;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9" name="Google Shape;769;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1" name="Google Shape;781;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3" name="Google Shape;793;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3" name="Google Shape;80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7" name="Google Shape;817;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7" name="Google Shape;827;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8" name="Google Shape;838;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7" name="Google Shape;84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US" sz="1100"/>
              <a:t>Untuk menghindari pesan error seperti di atas, kita dapat memeriksa keberadaan file terlebih dahulu.</a:t>
            </a:r>
            <a:endParaRPr/>
          </a:p>
          <a:p>
            <a:pPr indent="0" lvl="0" marL="0" marR="0" rtl="0" algn="l">
              <a:lnSpc>
                <a:spcPct val="100000"/>
              </a:lnSpc>
              <a:spcBef>
                <a:spcPts val="0"/>
              </a:spcBef>
              <a:spcAft>
                <a:spcPts val="0"/>
              </a:spcAft>
              <a:buClr>
                <a:srgbClr val="000000"/>
              </a:buClr>
              <a:buSzPts val="1100"/>
              <a:buFont typeface="Arial"/>
              <a:buNone/>
            </a:pPr>
            <a:r>
              <a:rPr lang="en-US" sz="1100"/>
              <a:t>Ketika menulis program PHP, kita harus memeriksa semua kondisi error yang meungkin terjadi sebelum mengambil langkah berikutnya.</a:t>
            </a:r>
            <a:endParaRPr/>
          </a:p>
        </p:txBody>
      </p:sp>
      <p:sp>
        <p:nvSpPr>
          <p:cNvPr id="857" name="Google Shape;857;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9" name="Google Shape;869;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US" sz="1100"/>
              <a:t>PHP telah menyediakan kerangka kerja untuk mendefinisikan fungsi penanganan kesalahan.</a:t>
            </a:r>
            <a:endParaRPr/>
          </a:p>
        </p:txBody>
      </p:sp>
      <p:sp>
        <p:nvSpPr>
          <p:cNvPr id="881" name="Google Shape;881;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US" sz="1100"/>
              <a:t>PHP telah menyediakan kerangka kerja untuk mendefinisikan fungsi penanganan kesalahan.</a:t>
            </a:r>
            <a:endParaRPr/>
          </a:p>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895" name="Google Shape;895;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US" sz="1100"/>
              <a:t>PHP telah menyediakan kerangka kerja untuk mendefinisikan fungsi penanganan kesalahan.</a:t>
            </a:r>
            <a:endParaRPr/>
          </a:p>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906" name="Google Shape;906;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US" sz="1100"/>
              <a:t>PHP telah menyediakan kerangka kerja untuk mendefinisikan fungsi penanganan kesalahan.</a:t>
            </a:r>
            <a:endParaRPr/>
          </a:p>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917" name="Google Shape;917;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928" name="Google Shape;928;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938" name="Google Shape;938;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Kode di atas melempar exception dan menangkapnya:</a:t>
            </a:r>
            <a:endParaRPr/>
          </a:p>
          <a:p>
            <a:pPr indent="-298450" lvl="0" marL="457200" marR="0" rtl="0" algn="l">
              <a:lnSpc>
                <a:spcPct val="100000"/>
              </a:lnSpc>
              <a:spcBef>
                <a:spcPts val="0"/>
              </a:spcBef>
              <a:spcAft>
                <a:spcPts val="0"/>
              </a:spcAft>
              <a:buClr>
                <a:srgbClr val="000000"/>
              </a:buClr>
              <a:buSzPts val="1100"/>
              <a:buFont typeface="Arial"/>
              <a:buChar char="●"/>
            </a:pPr>
            <a:r>
              <a:rPr lang="en-US"/>
              <a:t>Fungsi checkNum () dibuat. Ia memeriksa apakah angka lebih besar dari 1. Jika ya, pengecualian dilemparkan</a:t>
            </a:r>
            <a:endParaRPr/>
          </a:p>
          <a:p>
            <a:pPr indent="-298450" lvl="0" marL="457200" marR="0" rtl="0" algn="l">
              <a:lnSpc>
                <a:spcPct val="100000"/>
              </a:lnSpc>
              <a:spcBef>
                <a:spcPts val="0"/>
              </a:spcBef>
              <a:spcAft>
                <a:spcPts val="0"/>
              </a:spcAft>
              <a:buClr>
                <a:srgbClr val="000000"/>
              </a:buClr>
              <a:buSzPts val="1100"/>
              <a:buFont typeface="Arial"/>
              <a:buChar char="●"/>
            </a:pPr>
            <a:r>
              <a:rPr lang="en-US"/>
              <a:t>Fungsi checkNum () dipanggil dalam blok "coba"</a:t>
            </a:r>
            <a:endParaRPr/>
          </a:p>
          <a:p>
            <a:pPr indent="-298450" lvl="0" marL="457200" marR="0" rtl="0" algn="l">
              <a:lnSpc>
                <a:spcPct val="100000"/>
              </a:lnSpc>
              <a:spcBef>
                <a:spcPts val="0"/>
              </a:spcBef>
              <a:spcAft>
                <a:spcPts val="0"/>
              </a:spcAft>
              <a:buClr>
                <a:srgbClr val="000000"/>
              </a:buClr>
              <a:buSzPts val="1100"/>
              <a:buFont typeface="Arial"/>
              <a:buChar char="●"/>
            </a:pPr>
            <a:r>
              <a:rPr lang="en-US"/>
              <a:t>Pengecualian dalam fungsi checkNum () dilemparkan</a:t>
            </a:r>
            <a:endParaRPr/>
          </a:p>
          <a:p>
            <a:pPr indent="-298450" lvl="0" marL="457200" marR="0" rtl="0" algn="l">
              <a:lnSpc>
                <a:spcPct val="100000"/>
              </a:lnSpc>
              <a:spcBef>
                <a:spcPts val="0"/>
              </a:spcBef>
              <a:spcAft>
                <a:spcPts val="0"/>
              </a:spcAft>
              <a:buClr>
                <a:srgbClr val="000000"/>
              </a:buClr>
              <a:buSzPts val="1100"/>
              <a:buFont typeface="Arial"/>
              <a:buChar char="●"/>
            </a:pPr>
            <a:r>
              <a:rPr lang="en-US"/>
              <a:t>Blok "catch" mengambil pengecualian dan membuat objek ($ e) yang berisi informasi pengecualian</a:t>
            </a:r>
            <a:endParaRPr/>
          </a:p>
          <a:p>
            <a:pPr indent="-298450" lvl="0" marL="457200" marR="0" rtl="0" algn="l">
              <a:lnSpc>
                <a:spcPct val="100000"/>
              </a:lnSpc>
              <a:spcBef>
                <a:spcPts val="0"/>
              </a:spcBef>
              <a:spcAft>
                <a:spcPts val="0"/>
              </a:spcAft>
              <a:buClr>
                <a:srgbClr val="000000"/>
              </a:buClr>
              <a:buSzPts val="1100"/>
              <a:buFont typeface="Arial"/>
              <a:buChar char="●"/>
            </a:pPr>
            <a:r>
              <a:rPr lang="en-US"/>
              <a:t>Pesan kesalahan dari pengecualian digaungkan dengan memanggil $ e-&gt; getMessage () dari objek pengecualian</a:t>
            </a:r>
            <a:endParaRPr/>
          </a:p>
        </p:txBody>
      </p:sp>
      <p:sp>
        <p:nvSpPr>
          <p:cNvPr id="948" name="Google Shape;948;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961" name="Google Shape;961;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972" name="Google Shape;972;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982" name="Google Shape;982;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b="1" lang="en-US"/>
              <a:t>Waktu eksekusi </a:t>
            </a:r>
            <a:r>
              <a:rPr lang="en-US"/>
              <a:t>program dihitung dengan menghitung selisih waktu awal program dimulai dengan waktu program selesai.</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Microtime() – menghasilkan waktu saat ini</a:t>
            </a:r>
            <a:endParaRPr/>
          </a:p>
          <a:p>
            <a:pPr indent="-298450" lvl="0" marL="457200" marR="0" rtl="0" algn="l">
              <a:lnSpc>
                <a:spcPct val="100000"/>
              </a:lnSpc>
              <a:spcBef>
                <a:spcPts val="0"/>
              </a:spcBef>
              <a:spcAft>
                <a:spcPts val="0"/>
              </a:spcAft>
              <a:buClr>
                <a:srgbClr val="000000"/>
              </a:buClr>
              <a:buSzPts val="1100"/>
              <a:buFont typeface="Arial"/>
              <a:buChar char="●"/>
            </a:pPr>
            <a:r>
              <a:rPr lang="en-US"/>
              <a:t>Ref </a:t>
            </a:r>
            <a:r>
              <a:rPr lang="en-US" u="sng">
                <a:solidFill>
                  <a:schemeClr val="hlink"/>
                </a:solidFill>
                <a:hlinkClick r:id="rId2"/>
              </a:rPr>
              <a:t>https://www.php.net/manual/en/function.microtime.php</a:t>
            </a:r>
            <a:endParaRPr/>
          </a:p>
        </p:txBody>
      </p:sp>
      <p:sp>
        <p:nvSpPr>
          <p:cNvPr id="992" name="Google Shape;992;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Fungsi memory_get_usage() akan menghasilkan output jumlah memory yang digunakan oleh program dalam bytes</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Ref  </a:t>
            </a:r>
            <a:r>
              <a:rPr lang="en-US" u="sng">
                <a:solidFill>
                  <a:schemeClr val="hlink"/>
                </a:solidFill>
                <a:hlinkClick r:id="rId2"/>
              </a:rPr>
              <a:t>https://www.php.net/manual/en/function.memory-get-usage.php</a:t>
            </a:r>
            <a:endParaRPr/>
          </a:p>
        </p:txBody>
      </p:sp>
      <p:sp>
        <p:nvSpPr>
          <p:cNvPr id="1003" name="Google Shape;1003;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Kinerja program dapat berupa kecepatan atau penggunaan memory</a:t>
            </a:r>
            <a:endParaRPr/>
          </a:p>
        </p:txBody>
      </p:sp>
      <p:sp>
        <p:nvSpPr>
          <p:cNvPr id="1014" name="Google Shape;1014;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025" name="Google Shape;1025;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035" name="Google Shape;1035;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047" name="Google Shape;1047;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p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059" name="Google Shape;1059;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071" name="Google Shape;1071;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p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083" name="Google Shape;1083;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p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Ref</a:t>
            </a:r>
            <a:endParaRPr/>
          </a:p>
          <a:p>
            <a:pPr indent="-298450" lvl="0" marL="457200" marR="0" rtl="0" algn="l">
              <a:lnSpc>
                <a:spcPct val="100000"/>
              </a:lnSpc>
              <a:spcBef>
                <a:spcPts val="0"/>
              </a:spcBef>
              <a:spcAft>
                <a:spcPts val="0"/>
              </a:spcAft>
              <a:buClr>
                <a:srgbClr val="000000"/>
              </a:buClr>
              <a:buSzPts val="1100"/>
              <a:buFont typeface="Arial"/>
              <a:buChar char="●"/>
            </a:pPr>
            <a:r>
              <a:rPr lang="en-US"/>
              <a:t>https://www.usability.gov/what-and-why/user-interface-design.html</a:t>
            </a:r>
            <a:endParaRPr/>
          </a:p>
          <a:p>
            <a:pPr indent="-298450" lvl="0" marL="457200" marR="0" rtl="0" algn="l">
              <a:lnSpc>
                <a:spcPct val="100000"/>
              </a:lnSpc>
              <a:spcBef>
                <a:spcPts val="0"/>
              </a:spcBef>
              <a:spcAft>
                <a:spcPts val="0"/>
              </a:spcAft>
              <a:buClr>
                <a:srgbClr val="000000"/>
              </a:buClr>
              <a:buSzPts val="1100"/>
              <a:buFont typeface="Arial"/>
              <a:buChar char="●"/>
            </a:pPr>
            <a:r>
              <a:rPr lang="en-US"/>
              <a:t>https://www.oreilly.com/learning/primer-on-performance-of-web-applications#ch02fn1-marker</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095" name="Google Shape;1095;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Ref</a:t>
            </a:r>
            <a:endParaRPr/>
          </a:p>
          <a:p>
            <a:pPr indent="-298450" lvl="0" marL="457200" marR="0" rtl="0" algn="l">
              <a:lnSpc>
                <a:spcPct val="100000"/>
              </a:lnSpc>
              <a:spcBef>
                <a:spcPts val="0"/>
              </a:spcBef>
              <a:spcAft>
                <a:spcPts val="0"/>
              </a:spcAft>
              <a:buClr>
                <a:srgbClr val="000000"/>
              </a:buClr>
              <a:buSzPts val="1100"/>
              <a:buFont typeface="Arial"/>
              <a:buChar char="●"/>
            </a:pPr>
            <a:r>
              <a:rPr lang="en-US"/>
              <a:t>https://www.interaction-design.org/literature/article/user-interface-design-guidelines-10-rules-of-thumb</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http://designingwebinterfaces.com/6-tips-for-a-great-flex-ux-part-5</a:t>
            </a:r>
            <a:endParaRPr/>
          </a:p>
        </p:txBody>
      </p:sp>
      <p:sp>
        <p:nvSpPr>
          <p:cNvPr id="1105" name="Google Shape;1105;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p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Ref</a:t>
            </a:r>
            <a:endParaRPr/>
          </a:p>
          <a:p>
            <a:pPr indent="-298450" lvl="0" marL="457200" marR="0" rtl="0" algn="l">
              <a:lnSpc>
                <a:spcPct val="100000"/>
              </a:lnSpc>
              <a:spcBef>
                <a:spcPts val="0"/>
              </a:spcBef>
              <a:spcAft>
                <a:spcPts val="0"/>
              </a:spcAft>
              <a:buClr>
                <a:srgbClr val="000000"/>
              </a:buClr>
              <a:buSzPts val="1100"/>
              <a:buFont typeface="Arial"/>
              <a:buChar char="●"/>
            </a:pPr>
            <a:r>
              <a:rPr lang="en-US"/>
              <a:t>https://www.interaction-design.org/literature/article/user-interface-design-guidelines-10-rules-of-thumb</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http://designingwebinterfaces.com/6-tips-for-a-great-flex-ux-part-5</a:t>
            </a:r>
            <a:endParaRPr/>
          </a:p>
        </p:txBody>
      </p:sp>
      <p:sp>
        <p:nvSpPr>
          <p:cNvPr id="1119" name="Google Shape;1119;p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p1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Ref</a:t>
            </a:r>
            <a:endParaRPr/>
          </a:p>
          <a:p>
            <a:pPr indent="-298450" lvl="0" marL="457200" marR="0" rtl="0" algn="l">
              <a:lnSpc>
                <a:spcPct val="100000"/>
              </a:lnSpc>
              <a:spcBef>
                <a:spcPts val="0"/>
              </a:spcBef>
              <a:spcAft>
                <a:spcPts val="0"/>
              </a:spcAft>
              <a:buClr>
                <a:srgbClr val="000000"/>
              </a:buClr>
              <a:buSzPts val="1100"/>
              <a:buFont typeface="Arial"/>
              <a:buChar char="●"/>
            </a:pPr>
            <a:r>
              <a:rPr lang="en-US"/>
              <a:t>https://www.interaction-design.org/literature/article/user-interface-design-guidelines-10-rules-of-thumb</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http://designingwebinterfaces.com/6-tips-for-a-great-flex-ux-part-5</a:t>
            </a:r>
            <a:endParaRPr/>
          </a:p>
        </p:txBody>
      </p:sp>
      <p:sp>
        <p:nvSpPr>
          <p:cNvPr id="1131" name="Google Shape;1131;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p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Ref</a:t>
            </a:r>
            <a:endParaRPr/>
          </a:p>
          <a:p>
            <a:pPr indent="-298450" lvl="0" marL="457200" marR="0" rtl="0" algn="l">
              <a:lnSpc>
                <a:spcPct val="100000"/>
              </a:lnSpc>
              <a:spcBef>
                <a:spcPts val="0"/>
              </a:spcBef>
              <a:spcAft>
                <a:spcPts val="0"/>
              </a:spcAft>
              <a:buClr>
                <a:srgbClr val="000000"/>
              </a:buClr>
              <a:buSzPts val="1100"/>
              <a:buFont typeface="Arial"/>
              <a:buChar char="●"/>
            </a:pPr>
            <a:r>
              <a:rPr lang="en-US"/>
              <a:t>https://www.interaction-design.org/literature/article/user-interface-design-guidelines-10-rules-of-thumb</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http://designingwebinterfaces.com/6-tips-for-a-great-flex-ux-part-5</a:t>
            </a:r>
            <a:endParaRPr/>
          </a:p>
        </p:txBody>
      </p:sp>
      <p:sp>
        <p:nvSpPr>
          <p:cNvPr id="1141" name="Google Shape;1141;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p1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Ref</a:t>
            </a:r>
            <a:endParaRPr/>
          </a:p>
          <a:p>
            <a:pPr indent="-298450" lvl="0" marL="457200" marR="0" rtl="0" algn="l">
              <a:lnSpc>
                <a:spcPct val="100000"/>
              </a:lnSpc>
              <a:spcBef>
                <a:spcPts val="0"/>
              </a:spcBef>
              <a:spcAft>
                <a:spcPts val="0"/>
              </a:spcAft>
              <a:buClr>
                <a:srgbClr val="000000"/>
              </a:buClr>
              <a:buSzPts val="1100"/>
              <a:buFont typeface="Arial"/>
              <a:buChar char="●"/>
            </a:pPr>
            <a:r>
              <a:rPr lang="en-US"/>
              <a:t>https://www.interaction-design.org/literature/article/user-interface-design-guidelines-10-rules-of-thumb</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http://designingwebinterfaces.com/6-tips-for-a-great-flex-ux-part-5</a:t>
            </a:r>
            <a:endParaRPr/>
          </a:p>
        </p:txBody>
      </p:sp>
      <p:sp>
        <p:nvSpPr>
          <p:cNvPr id="1154" name="Google Shape;1154;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p1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Ref</a:t>
            </a:r>
            <a:endParaRPr/>
          </a:p>
          <a:p>
            <a:pPr indent="-298450" lvl="0" marL="457200" marR="0" rtl="0" algn="l">
              <a:lnSpc>
                <a:spcPct val="100000"/>
              </a:lnSpc>
              <a:spcBef>
                <a:spcPts val="0"/>
              </a:spcBef>
              <a:spcAft>
                <a:spcPts val="0"/>
              </a:spcAft>
              <a:buClr>
                <a:srgbClr val="000000"/>
              </a:buClr>
              <a:buSzPts val="1100"/>
              <a:buFont typeface="Arial"/>
              <a:buChar char="●"/>
            </a:pPr>
            <a:r>
              <a:rPr lang="en-US"/>
              <a:t>https://www.interaction-design.org/literature/article/user-interface-design-guidelines-10-rules-of-thumb</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http://designingwebinterfaces.com/6-tips-for-a-great-flex-ux-part-5</a:t>
            </a:r>
            <a:endParaRPr/>
          </a:p>
        </p:txBody>
      </p:sp>
      <p:sp>
        <p:nvSpPr>
          <p:cNvPr id="1167" name="Google Shape;1167;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p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Ref</a:t>
            </a:r>
            <a:endParaRPr/>
          </a:p>
          <a:p>
            <a:pPr indent="-298450" lvl="0" marL="457200" marR="0" rtl="0" algn="l">
              <a:lnSpc>
                <a:spcPct val="100000"/>
              </a:lnSpc>
              <a:spcBef>
                <a:spcPts val="0"/>
              </a:spcBef>
              <a:spcAft>
                <a:spcPts val="0"/>
              </a:spcAft>
              <a:buClr>
                <a:srgbClr val="000000"/>
              </a:buClr>
              <a:buSzPts val="1100"/>
              <a:buFont typeface="Arial"/>
              <a:buChar char="●"/>
            </a:pPr>
            <a:r>
              <a:rPr lang="en-US"/>
              <a:t>https://www.interaction-design.org/literature/article/user-interface-design-guidelines-10-rules-of-thumb</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http://designingwebinterfaces.com/6-tips-for-a-great-flex-ux-part-5</a:t>
            </a:r>
            <a:endParaRPr/>
          </a:p>
        </p:txBody>
      </p:sp>
      <p:sp>
        <p:nvSpPr>
          <p:cNvPr id="1180" name="Google Shape;1180;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1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Ref</a:t>
            </a:r>
            <a:endParaRPr/>
          </a:p>
          <a:p>
            <a:pPr indent="-298450" lvl="0" marL="457200" marR="0" rtl="0" algn="l">
              <a:lnSpc>
                <a:spcPct val="100000"/>
              </a:lnSpc>
              <a:spcBef>
                <a:spcPts val="0"/>
              </a:spcBef>
              <a:spcAft>
                <a:spcPts val="0"/>
              </a:spcAft>
              <a:buClr>
                <a:srgbClr val="000000"/>
              </a:buClr>
              <a:buSzPts val="1100"/>
              <a:buFont typeface="Arial"/>
              <a:buChar char="●"/>
            </a:pPr>
            <a:r>
              <a:rPr lang="en-US"/>
              <a:t>https://www.interaction-design.org/literature/article/user-interface-design-guidelines-10-rules-of-thumb</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http://designingwebinterfaces.com/6-tips-for-a-great-flex-ux-part-5</a:t>
            </a:r>
            <a:endParaRPr/>
          </a:p>
        </p:txBody>
      </p:sp>
      <p:sp>
        <p:nvSpPr>
          <p:cNvPr id="1193" name="Google Shape;1193;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p1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Ref</a:t>
            </a:r>
            <a:endParaRPr/>
          </a:p>
          <a:p>
            <a:pPr indent="-298450" lvl="0" marL="457200" marR="0" rtl="0" algn="l">
              <a:lnSpc>
                <a:spcPct val="100000"/>
              </a:lnSpc>
              <a:spcBef>
                <a:spcPts val="0"/>
              </a:spcBef>
              <a:spcAft>
                <a:spcPts val="0"/>
              </a:spcAft>
              <a:buClr>
                <a:srgbClr val="000000"/>
              </a:buClr>
              <a:buSzPts val="1100"/>
              <a:buFont typeface="Arial"/>
              <a:buChar char="●"/>
            </a:pPr>
            <a:r>
              <a:rPr lang="en-US"/>
              <a:t>https://www.interaction-design.org/literature/article/user-interface-design-guidelines-10-rules-of-thumb</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http://designingwebinterfaces.com/6-tips-for-a-great-flex-ux-part-5</a:t>
            </a:r>
            <a:endParaRPr/>
          </a:p>
        </p:txBody>
      </p:sp>
      <p:sp>
        <p:nvSpPr>
          <p:cNvPr id="1206" name="Google Shape;1206;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1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Ref</a:t>
            </a:r>
            <a:endParaRPr/>
          </a:p>
          <a:p>
            <a:pPr indent="-298450" lvl="0" marL="457200" marR="0" rtl="0" algn="l">
              <a:lnSpc>
                <a:spcPct val="100000"/>
              </a:lnSpc>
              <a:spcBef>
                <a:spcPts val="0"/>
              </a:spcBef>
              <a:spcAft>
                <a:spcPts val="0"/>
              </a:spcAft>
              <a:buClr>
                <a:srgbClr val="000000"/>
              </a:buClr>
              <a:buSzPts val="1100"/>
              <a:buFont typeface="Arial"/>
              <a:buChar char="●"/>
            </a:pPr>
            <a:r>
              <a:rPr lang="en-US"/>
              <a:t>https://www.interaction-design.org/literature/article/user-interface-design-guidelines-10-rules-of-thumb</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http://designingwebinterfaces.com/6-tips-for-a-great-flex-ux-part-5</a:t>
            </a:r>
            <a:endParaRPr/>
          </a:p>
        </p:txBody>
      </p:sp>
      <p:sp>
        <p:nvSpPr>
          <p:cNvPr id="1219" name="Google Shape;1219;p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p1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Ref</a:t>
            </a:r>
            <a:endParaRPr/>
          </a:p>
          <a:p>
            <a:pPr indent="-298450" lvl="0" marL="457200" marR="0" rtl="0" algn="l">
              <a:lnSpc>
                <a:spcPct val="100000"/>
              </a:lnSpc>
              <a:spcBef>
                <a:spcPts val="0"/>
              </a:spcBef>
              <a:spcAft>
                <a:spcPts val="0"/>
              </a:spcAft>
              <a:buClr>
                <a:srgbClr val="000000"/>
              </a:buClr>
              <a:buSzPts val="1100"/>
              <a:buFont typeface="Arial"/>
              <a:buChar char="●"/>
            </a:pPr>
            <a:r>
              <a:rPr lang="en-US"/>
              <a:t>https://www.interaction-design.org/literature/article/user-interface-design-guidelines-10-rules-of-thumb</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http://designingwebinterfaces.com/6-tips-for-a-great-flex-ux-part-5</a:t>
            </a:r>
            <a:endParaRPr/>
          </a:p>
        </p:txBody>
      </p:sp>
      <p:sp>
        <p:nvSpPr>
          <p:cNvPr id="1232" name="Google Shape;1232;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p1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Ref</a:t>
            </a:r>
            <a:endParaRPr/>
          </a:p>
          <a:p>
            <a:pPr indent="-298450" lvl="0" marL="457200" marR="0" rtl="0" algn="l">
              <a:lnSpc>
                <a:spcPct val="100000"/>
              </a:lnSpc>
              <a:spcBef>
                <a:spcPts val="0"/>
              </a:spcBef>
              <a:spcAft>
                <a:spcPts val="0"/>
              </a:spcAft>
              <a:buClr>
                <a:srgbClr val="000000"/>
              </a:buClr>
              <a:buSzPts val="1100"/>
              <a:buFont typeface="Arial"/>
              <a:buChar char="●"/>
            </a:pPr>
            <a:r>
              <a:rPr lang="en-US"/>
              <a:t>https://www.interaction-design.org/literature/article/user-interface-design-guidelines-10-rules-of-thumb</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http://designingwebinterfaces.com/6-tips-for-a-great-flex-ux-part-5</a:t>
            </a:r>
            <a:endParaRPr/>
          </a:p>
        </p:txBody>
      </p:sp>
      <p:sp>
        <p:nvSpPr>
          <p:cNvPr id="1244" name="Google Shape;1244;p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p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Ref</a:t>
            </a:r>
            <a:endParaRPr/>
          </a:p>
          <a:p>
            <a:pPr indent="-298450" lvl="0" marL="457200" marR="0" rtl="0" algn="l">
              <a:lnSpc>
                <a:spcPct val="100000"/>
              </a:lnSpc>
              <a:spcBef>
                <a:spcPts val="0"/>
              </a:spcBef>
              <a:spcAft>
                <a:spcPts val="0"/>
              </a:spcAft>
              <a:buClr>
                <a:srgbClr val="000000"/>
              </a:buClr>
              <a:buSzPts val="1100"/>
              <a:buFont typeface="Arial"/>
              <a:buChar char="●"/>
            </a:pPr>
            <a:r>
              <a:rPr lang="en-US"/>
              <a:t>https://www.interaction-design.org/literature/article/user-interface-design-guidelines-10-rules-of-thumb</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http://designingwebinterfaces.com/6-tips-for-a-great-flex-ux-part-5</a:t>
            </a:r>
            <a:endParaRPr/>
          </a:p>
        </p:txBody>
      </p:sp>
      <p:sp>
        <p:nvSpPr>
          <p:cNvPr id="1256" name="Google Shape;1256;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p1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Ref</a:t>
            </a:r>
            <a:endParaRPr/>
          </a:p>
          <a:p>
            <a:pPr indent="-298450" lvl="0" marL="457200" marR="0" rtl="0" algn="l">
              <a:lnSpc>
                <a:spcPct val="100000"/>
              </a:lnSpc>
              <a:spcBef>
                <a:spcPts val="0"/>
              </a:spcBef>
              <a:spcAft>
                <a:spcPts val="0"/>
              </a:spcAft>
              <a:buClr>
                <a:srgbClr val="000000"/>
              </a:buClr>
              <a:buSzPts val="1100"/>
              <a:buFont typeface="Arial"/>
              <a:buChar char="●"/>
            </a:pPr>
            <a:r>
              <a:rPr lang="en-US"/>
              <a:t>https://www.interaction-design.org/literature/article/user-interface-design-guidelines-10-rules-of-thumb</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http://designingwebinterfaces.com/6-tips-for-a-great-flex-ux-part-5</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Perkecil muatan kognitif dengan mempertahankan informasi yang relevan dengan tugas di dalam layar saat pengguna menjelajahi antarmuka. Perhatian manusia terbatas dan kami hanya mampu mempertahankan sekitar lima item dalam ingatan jangka pendek kami sekaligus. Karena keterbatasan memori jangka pendek, perancang harus memastikan pengguna dapat menggunakan pengakuan alih-alih mengingat informasi di seluruh bagian dialog. Mengenali sesuatu selalu lebih mudah daripada mengingat karena pengakuan melibatkan petunjuk isyarat yang membantu kita mencapai ke dalam ingatan kita yang luas dan memungkinkan informasi yang relevan muncul ke permukaan. Misalnya, kita sering menemukan format pertanyaan pilihan ganda lebih mudah daripada pertanyaan jawaban singkat pada tes karena hanya mengharuskan kita untuk mengenali jawaban daripada mengingatnya dari ingatan kita.</a:t>
            </a:r>
            <a:endParaRPr/>
          </a:p>
        </p:txBody>
      </p:sp>
      <p:sp>
        <p:nvSpPr>
          <p:cNvPr id="1268" name="Google Shape;1268;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p1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Ref</a:t>
            </a:r>
            <a:endParaRPr/>
          </a:p>
          <a:p>
            <a:pPr indent="-298450" lvl="0" marL="457200" marR="0" rtl="0" algn="l">
              <a:lnSpc>
                <a:spcPct val="100000"/>
              </a:lnSpc>
              <a:spcBef>
                <a:spcPts val="0"/>
              </a:spcBef>
              <a:spcAft>
                <a:spcPts val="0"/>
              </a:spcAft>
              <a:buClr>
                <a:srgbClr val="000000"/>
              </a:buClr>
              <a:buSzPts val="1100"/>
              <a:buFont typeface="Arial"/>
              <a:buChar char="●"/>
            </a:pPr>
            <a:r>
              <a:rPr lang="en-US"/>
              <a:t>https://www.interaction-design.org/literature/article/user-interface-design-guidelines-10-rules-of-thumb</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http://designingwebinterfaces.com/6-tips-for-a-great-flex-ux-part-5</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Perkecil muatan kognitif dengan mempertahankan informasi yang relevan dengan tugas di dalam layar saat pengguna menjelajahi antarmuka. Perhatian manusia terbatas dan kami hanya mampu mempertahankan sekitar lima item dalam ingatan jangka pendek kami sekaligus. Karena keterbatasan memori jangka pendek, perancang harus memastikan pengguna dapat menggunakan pengakuan alih-alih mengingat informasi di seluruh bagian dialog. Mengenali sesuatu selalu lebih mudah daripada mengingat karena pengakuan melibatkan petunjuk isyarat yang membantu kita mencapai ke dalam ingatan kita yang luas dan memungkinkan informasi yang relevan muncul ke permukaan. Misalnya, kita sering menemukan format pertanyaan pilihan ganda lebih mudah daripada pertanyaan jawaban singkat pada tes karena hanya mengharuskan kita untuk mengenali jawaban daripada mengingatnya dari ingatan kita.</a:t>
            </a:r>
            <a:endParaRPr/>
          </a:p>
        </p:txBody>
      </p:sp>
      <p:sp>
        <p:nvSpPr>
          <p:cNvPr id="1281" name="Google Shape;1281;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0"/>
          <p:cNvSpPr txBox="1"/>
          <p:nvPr>
            <p:ph type="ctrTitle"/>
          </p:nvPr>
        </p:nvSpPr>
        <p:spPr>
          <a:xfrm>
            <a:off x="685800" y="841772"/>
            <a:ext cx="7772400" cy="1790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0"/>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9"/>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9"/>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0"/>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0"/>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4" name="Shape 84"/>
        <p:cNvGrpSpPr/>
        <p:nvPr/>
      </p:nvGrpSpPr>
      <p:grpSpPr>
        <a:xfrm>
          <a:off x="0" y="0"/>
          <a:ext cx="0" cy="0"/>
          <a:chOff x="0" y="0"/>
          <a:chExt cx="0" cy="0"/>
        </a:xfrm>
      </p:grpSpPr>
      <p:sp>
        <p:nvSpPr>
          <p:cNvPr id="85" name="Google Shape;85;ge3a6f6ce8a_1_435"/>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ge3a6f6ce8a_1_435"/>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87" name="Google Shape;87;ge3a6f6ce8a_1_435"/>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accent1"/>
              </a:buClr>
              <a:buSzPts val="2100"/>
              <a:buNone/>
              <a:defRPr b="1" sz="2100">
                <a:solidFill>
                  <a:schemeClr val="accent1"/>
                </a:solidFill>
              </a:defRPr>
            </a:lvl1pPr>
            <a:lvl2pPr lvl="1" rtl="0" algn="ctr">
              <a:lnSpc>
                <a:spcPct val="100000"/>
              </a:lnSpc>
              <a:spcBef>
                <a:spcPts val="0"/>
              </a:spcBef>
              <a:spcAft>
                <a:spcPts val="0"/>
              </a:spcAft>
              <a:buClr>
                <a:schemeClr val="accent1"/>
              </a:buClr>
              <a:buSzPts val="2100"/>
              <a:buNone/>
              <a:defRPr b="1" sz="2100">
                <a:solidFill>
                  <a:schemeClr val="accent1"/>
                </a:solidFill>
              </a:defRPr>
            </a:lvl2pPr>
            <a:lvl3pPr lvl="2" rtl="0" algn="ctr">
              <a:lnSpc>
                <a:spcPct val="100000"/>
              </a:lnSpc>
              <a:spcBef>
                <a:spcPts val="0"/>
              </a:spcBef>
              <a:spcAft>
                <a:spcPts val="0"/>
              </a:spcAft>
              <a:buClr>
                <a:schemeClr val="accent1"/>
              </a:buClr>
              <a:buSzPts val="2100"/>
              <a:buNone/>
              <a:defRPr b="1" sz="2100">
                <a:solidFill>
                  <a:schemeClr val="accent1"/>
                </a:solidFill>
              </a:defRPr>
            </a:lvl3pPr>
            <a:lvl4pPr lvl="3" rtl="0" algn="ctr">
              <a:lnSpc>
                <a:spcPct val="100000"/>
              </a:lnSpc>
              <a:spcBef>
                <a:spcPts val="0"/>
              </a:spcBef>
              <a:spcAft>
                <a:spcPts val="0"/>
              </a:spcAft>
              <a:buClr>
                <a:schemeClr val="accent1"/>
              </a:buClr>
              <a:buSzPts val="2100"/>
              <a:buNone/>
              <a:defRPr b="1" sz="2100">
                <a:solidFill>
                  <a:schemeClr val="accent1"/>
                </a:solidFill>
              </a:defRPr>
            </a:lvl4pPr>
            <a:lvl5pPr lvl="4" rtl="0" algn="ctr">
              <a:lnSpc>
                <a:spcPct val="100000"/>
              </a:lnSpc>
              <a:spcBef>
                <a:spcPts val="0"/>
              </a:spcBef>
              <a:spcAft>
                <a:spcPts val="0"/>
              </a:spcAft>
              <a:buClr>
                <a:schemeClr val="accent1"/>
              </a:buClr>
              <a:buSzPts val="2100"/>
              <a:buNone/>
              <a:defRPr b="1" sz="2100">
                <a:solidFill>
                  <a:schemeClr val="accent1"/>
                </a:solidFill>
              </a:defRPr>
            </a:lvl5pPr>
            <a:lvl6pPr lvl="5" rtl="0" algn="ctr">
              <a:lnSpc>
                <a:spcPct val="100000"/>
              </a:lnSpc>
              <a:spcBef>
                <a:spcPts val="0"/>
              </a:spcBef>
              <a:spcAft>
                <a:spcPts val="0"/>
              </a:spcAft>
              <a:buClr>
                <a:schemeClr val="accent1"/>
              </a:buClr>
              <a:buSzPts val="2100"/>
              <a:buNone/>
              <a:defRPr b="1" sz="2100">
                <a:solidFill>
                  <a:schemeClr val="accent1"/>
                </a:solidFill>
              </a:defRPr>
            </a:lvl6pPr>
            <a:lvl7pPr lvl="6" rtl="0" algn="ctr">
              <a:lnSpc>
                <a:spcPct val="100000"/>
              </a:lnSpc>
              <a:spcBef>
                <a:spcPts val="0"/>
              </a:spcBef>
              <a:spcAft>
                <a:spcPts val="0"/>
              </a:spcAft>
              <a:buClr>
                <a:schemeClr val="accent1"/>
              </a:buClr>
              <a:buSzPts val="2100"/>
              <a:buNone/>
              <a:defRPr b="1" sz="2100">
                <a:solidFill>
                  <a:schemeClr val="accent1"/>
                </a:solidFill>
              </a:defRPr>
            </a:lvl7pPr>
            <a:lvl8pPr lvl="7" rtl="0" algn="ctr">
              <a:lnSpc>
                <a:spcPct val="100000"/>
              </a:lnSpc>
              <a:spcBef>
                <a:spcPts val="0"/>
              </a:spcBef>
              <a:spcAft>
                <a:spcPts val="0"/>
              </a:spcAft>
              <a:buClr>
                <a:schemeClr val="accent1"/>
              </a:buClr>
              <a:buSzPts val="2100"/>
              <a:buNone/>
              <a:defRPr b="1" sz="2100">
                <a:solidFill>
                  <a:schemeClr val="accent1"/>
                </a:solidFill>
              </a:defRPr>
            </a:lvl8pPr>
            <a:lvl9pPr lvl="8" rtl="0"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88" name="Google Shape;88;ge3a6f6ce8a_1_4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89" name="Shape 89"/>
        <p:cNvGrpSpPr/>
        <p:nvPr/>
      </p:nvGrpSpPr>
      <p:grpSpPr>
        <a:xfrm>
          <a:off x="0" y="0"/>
          <a:ext cx="0" cy="0"/>
          <a:chOff x="0" y="0"/>
          <a:chExt cx="0" cy="0"/>
        </a:xfrm>
      </p:grpSpPr>
      <p:sp>
        <p:nvSpPr>
          <p:cNvPr id="90" name="Google Shape;90;ge3a6f6ce8a_1_440"/>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91" name="Google Shape;91;ge3a6f6ce8a_1_4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2" name="Shape 92"/>
        <p:cNvGrpSpPr/>
        <p:nvPr/>
      </p:nvGrpSpPr>
      <p:grpSpPr>
        <a:xfrm>
          <a:off x="0" y="0"/>
          <a:ext cx="0" cy="0"/>
          <a:chOff x="0" y="0"/>
          <a:chExt cx="0" cy="0"/>
        </a:xfrm>
      </p:grpSpPr>
      <p:sp>
        <p:nvSpPr>
          <p:cNvPr id="93" name="Google Shape;93;ge3a6f6ce8a_1_443"/>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94" name="Google Shape;94;ge3a6f6ce8a_1_44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5" name="Google Shape;95;ge3a6f6ce8a_1_4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6" name="Shape 96"/>
        <p:cNvGrpSpPr/>
        <p:nvPr/>
      </p:nvGrpSpPr>
      <p:grpSpPr>
        <a:xfrm>
          <a:off x="0" y="0"/>
          <a:ext cx="0" cy="0"/>
          <a:chOff x="0" y="0"/>
          <a:chExt cx="0" cy="0"/>
        </a:xfrm>
      </p:grpSpPr>
      <p:sp>
        <p:nvSpPr>
          <p:cNvPr id="97" name="Google Shape;97;ge3a6f6ce8a_1_447"/>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98" name="Google Shape;98;ge3a6f6ce8a_1_447"/>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9" name="Google Shape;99;ge3a6f6ce8a_1_447"/>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0" name="Google Shape;100;ge3a6f6ce8a_1_4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 name="Shape 101"/>
        <p:cNvGrpSpPr/>
        <p:nvPr/>
      </p:nvGrpSpPr>
      <p:grpSpPr>
        <a:xfrm>
          <a:off x="0" y="0"/>
          <a:ext cx="0" cy="0"/>
          <a:chOff x="0" y="0"/>
          <a:chExt cx="0" cy="0"/>
        </a:xfrm>
      </p:grpSpPr>
      <p:sp>
        <p:nvSpPr>
          <p:cNvPr id="102" name="Google Shape;102;ge3a6f6ce8a_1_452"/>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03" name="Google Shape;103;ge3a6f6ce8a_1_4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4" name="Shape 104"/>
        <p:cNvGrpSpPr/>
        <p:nvPr/>
      </p:nvGrpSpPr>
      <p:grpSpPr>
        <a:xfrm>
          <a:off x="0" y="0"/>
          <a:ext cx="0" cy="0"/>
          <a:chOff x="0" y="0"/>
          <a:chExt cx="0" cy="0"/>
        </a:xfrm>
      </p:grpSpPr>
      <p:sp>
        <p:nvSpPr>
          <p:cNvPr id="105" name="Google Shape;105;ge3a6f6ce8a_1_45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sz="3000">
                <a:highlight>
                  <a:schemeClr val="dk1"/>
                </a:highlight>
              </a:defRPr>
            </a:lvl1pPr>
            <a:lvl2pPr lvl="1" rtl="0">
              <a:spcBef>
                <a:spcPts val="0"/>
              </a:spcBef>
              <a:spcAft>
                <a:spcPts val="0"/>
              </a:spcAft>
              <a:buSzPts val="3000"/>
              <a:buNone/>
              <a:defRPr sz="3000">
                <a:highlight>
                  <a:schemeClr val="dk1"/>
                </a:highlight>
              </a:defRPr>
            </a:lvl2pPr>
            <a:lvl3pPr lvl="2" rtl="0">
              <a:spcBef>
                <a:spcPts val="0"/>
              </a:spcBef>
              <a:spcAft>
                <a:spcPts val="0"/>
              </a:spcAft>
              <a:buSzPts val="3000"/>
              <a:buNone/>
              <a:defRPr sz="3000">
                <a:highlight>
                  <a:schemeClr val="dk1"/>
                </a:highlight>
              </a:defRPr>
            </a:lvl3pPr>
            <a:lvl4pPr lvl="3" rtl="0">
              <a:spcBef>
                <a:spcPts val="0"/>
              </a:spcBef>
              <a:spcAft>
                <a:spcPts val="0"/>
              </a:spcAft>
              <a:buSzPts val="3000"/>
              <a:buNone/>
              <a:defRPr sz="3000">
                <a:highlight>
                  <a:schemeClr val="dk1"/>
                </a:highlight>
              </a:defRPr>
            </a:lvl4pPr>
            <a:lvl5pPr lvl="4" rtl="0">
              <a:spcBef>
                <a:spcPts val="0"/>
              </a:spcBef>
              <a:spcAft>
                <a:spcPts val="0"/>
              </a:spcAft>
              <a:buSzPts val="3000"/>
              <a:buNone/>
              <a:defRPr sz="3000">
                <a:highlight>
                  <a:schemeClr val="dk1"/>
                </a:highlight>
              </a:defRPr>
            </a:lvl5pPr>
            <a:lvl6pPr lvl="5" rtl="0">
              <a:spcBef>
                <a:spcPts val="0"/>
              </a:spcBef>
              <a:spcAft>
                <a:spcPts val="0"/>
              </a:spcAft>
              <a:buSzPts val="3000"/>
              <a:buNone/>
              <a:defRPr sz="3000">
                <a:highlight>
                  <a:schemeClr val="dk1"/>
                </a:highlight>
              </a:defRPr>
            </a:lvl6pPr>
            <a:lvl7pPr lvl="6" rtl="0">
              <a:spcBef>
                <a:spcPts val="0"/>
              </a:spcBef>
              <a:spcAft>
                <a:spcPts val="0"/>
              </a:spcAft>
              <a:buSzPts val="3000"/>
              <a:buNone/>
              <a:defRPr sz="3000">
                <a:highlight>
                  <a:schemeClr val="dk1"/>
                </a:highlight>
              </a:defRPr>
            </a:lvl7pPr>
            <a:lvl8pPr lvl="7" rtl="0">
              <a:spcBef>
                <a:spcPts val="0"/>
              </a:spcBef>
              <a:spcAft>
                <a:spcPts val="0"/>
              </a:spcAft>
              <a:buSzPts val="3000"/>
              <a:buNone/>
              <a:defRPr sz="3000">
                <a:highlight>
                  <a:schemeClr val="dk1"/>
                </a:highlight>
              </a:defRPr>
            </a:lvl8pPr>
            <a:lvl9pPr lvl="8" rtl="0">
              <a:spcBef>
                <a:spcPts val="0"/>
              </a:spcBef>
              <a:spcAft>
                <a:spcPts val="0"/>
              </a:spcAft>
              <a:buSzPts val="3000"/>
              <a:buNone/>
              <a:defRPr sz="3000">
                <a:highlight>
                  <a:schemeClr val="dk1"/>
                </a:highlight>
              </a:defRPr>
            </a:lvl9pPr>
          </a:lstStyle>
          <a:p/>
        </p:txBody>
      </p:sp>
      <p:sp>
        <p:nvSpPr>
          <p:cNvPr id="106" name="Google Shape;106;ge3a6f6ce8a_1_45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7" name="Google Shape;107;ge3a6f6ce8a_1_4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108" name="Shape 108"/>
        <p:cNvGrpSpPr/>
        <p:nvPr/>
      </p:nvGrpSpPr>
      <p:grpSpPr>
        <a:xfrm>
          <a:off x="0" y="0"/>
          <a:ext cx="0" cy="0"/>
          <a:chOff x="0" y="0"/>
          <a:chExt cx="0" cy="0"/>
        </a:xfrm>
      </p:grpSpPr>
      <p:sp>
        <p:nvSpPr>
          <p:cNvPr id="109" name="Google Shape;109;ge3a6f6ce8a_1_459"/>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p:txBody>
      </p:sp>
      <p:sp>
        <p:nvSpPr>
          <p:cNvPr id="110" name="Google Shape;110;ge3a6f6ce8a_1_4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1" name="Shape 111"/>
        <p:cNvGrpSpPr/>
        <p:nvPr/>
      </p:nvGrpSpPr>
      <p:grpSpPr>
        <a:xfrm>
          <a:off x="0" y="0"/>
          <a:ext cx="0" cy="0"/>
          <a:chOff x="0" y="0"/>
          <a:chExt cx="0" cy="0"/>
        </a:xfrm>
      </p:grpSpPr>
      <p:sp>
        <p:nvSpPr>
          <p:cNvPr id="112" name="Google Shape;112;ge3a6f6ce8a_1_462"/>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 name="Google Shape;113;ge3a6f6ce8a_1_462"/>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114" name="Google Shape;114;ge3a6f6ce8a_1_462"/>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115" name="Google Shape;115;ge3a6f6ce8a_1_462"/>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16" name="Google Shape;116;ge3a6f6ce8a_1_462"/>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accent1"/>
              </a:buClr>
              <a:buSzPts val="1800"/>
              <a:buChar char="●"/>
              <a:defRPr>
                <a:solidFill>
                  <a:schemeClr val="accent1"/>
                </a:solidFill>
                <a:highlight>
                  <a:schemeClr val="lt1"/>
                </a:highlight>
              </a:defRPr>
            </a:lvl1pPr>
            <a:lvl2pPr indent="-317500" lvl="1" marL="914400" rtl="0">
              <a:spcBef>
                <a:spcPts val="0"/>
              </a:spcBef>
              <a:spcAft>
                <a:spcPts val="0"/>
              </a:spcAft>
              <a:buClr>
                <a:schemeClr val="accent1"/>
              </a:buClr>
              <a:buSzPts val="1400"/>
              <a:buChar char="○"/>
              <a:defRPr>
                <a:solidFill>
                  <a:schemeClr val="accent1"/>
                </a:solidFill>
                <a:highlight>
                  <a:schemeClr val="lt1"/>
                </a:highlight>
              </a:defRPr>
            </a:lvl2pPr>
            <a:lvl3pPr indent="-317500" lvl="2" marL="1371600" rtl="0">
              <a:spcBef>
                <a:spcPts val="0"/>
              </a:spcBef>
              <a:spcAft>
                <a:spcPts val="0"/>
              </a:spcAft>
              <a:buClr>
                <a:schemeClr val="accent1"/>
              </a:buClr>
              <a:buSzPts val="1400"/>
              <a:buChar char="■"/>
              <a:defRPr>
                <a:solidFill>
                  <a:schemeClr val="accent1"/>
                </a:solidFill>
                <a:highlight>
                  <a:schemeClr val="lt1"/>
                </a:highlight>
              </a:defRPr>
            </a:lvl3pPr>
            <a:lvl4pPr indent="-317500" lvl="3" marL="1828800" rtl="0">
              <a:spcBef>
                <a:spcPts val="0"/>
              </a:spcBef>
              <a:spcAft>
                <a:spcPts val="0"/>
              </a:spcAft>
              <a:buClr>
                <a:schemeClr val="accent1"/>
              </a:buClr>
              <a:buSzPts val="1400"/>
              <a:buChar char="●"/>
              <a:defRPr>
                <a:solidFill>
                  <a:schemeClr val="accent1"/>
                </a:solidFill>
                <a:highlight>
                  <a:schemeClr val="lt1"/>
                </a:highlight>
              </a:defRPr>
            </a:lvl4pPr>
            <a:lvl5pPr indent="-317500" lvl="4" marL="2286000" rtl="0">
              <a:spcBef>
                <a:spcPts val="0"/>
              </a:spcBef>
              <a:spcAft>
                <a:spcPts val="0"/>
              </a:spcAft>
              <a:buClr>
                <a:schemeClr val="accent1"/>
              </a:buClr>
              <a:buSzPts val="1400"/>
              <a:buChar char="○"/>
              <a:defRPr>
                <a:solidFill>
                  <a:schemeClr val="accent1"/>
                </a:solidFill>
                <a:highlight>
                  <a:schemeClr val="lt1"/>
                </a:highlight>
              </a:defRPr>
            </a:lvl5pPr>
            <a:lvl6pPr indent="-317500" lvl="5" marL="2743200" rtl="0">
              <a:spcBef>
                <a:spcPts val="0"/>
              </a:spcBef>
              <a:spcAft>
                <a:spcPts val="0"/>
              </a:spcAft>
              <a:buClr>
                <a:schemeClr val="accent1"/>
              </a:buClr>
              <a:buSzPts val="1400"/>
              <a:buChar char="■"/>
              <a:defRPr>
                <a:solidFill>
                  <a:schemeClr val="accent1"/>
                </a:solidFill>
                <a:highlight>
                  <a:schemeClr val="lt1"/>
                </a:highlight>
              </a:defRPr>
            </a:lvl6pPr>
            <a:lvl7pPr indent="-317500" lvl="6" marL="3200400" rtl="0">
              <a:spcBef>
                <a:spcPts val="0"/>
              </a:spcBef>
              <a:spcAft>
                <a:spcPts val="0"/>
              </a:spcAft>
              <a:buClr>
                <a:schemeClr val="accent1"/>
              </a:buClr>
              <a:buSzPts val="1400"/>
              <a:buChar char="●"/>
              <a:defRPr>
                <a:solidFill>
                  <a:schemeClr val="accent1"/>
                </a:solidFill>
                <a:highlight>
                  <a:schemeClr val="lt1"/>
                </a:highlight>
              </a:defRPr>
            </a:lvl7pPr>
            <a:lvl8pPr indent="-317500" lvl="7" marL="3657600" rtl="0">
              <a:spcBef>
                <a:spcPts val="0"/>
              </a:spcBef>
              <a:spcAft>
                <a:spcPts val="0"/>
              </a:spcAft>
              <a:buClr>
                <a:schemeClr val="accent1"/>
              </a:buClr>
              <a:buSzPts val="1400"/>
              <a:buChar char="○"/>
              <a:defRPr>
                <a:solidFill>
                  <a:schemeClr val="accent1"/>
                </a:solidFill>
                <a:highlight>
                  <a:schemeClr val="lt1"/>
                </a:highlight>
              </a:defRPr>
            </a:lvl8pPr>
            <a:lvl9pPr indent="-317500" lvl="8" marL="4114800" rtl="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117" name="Google Shape;117;ge3a6f6ce8a_1_4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1"/>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1"/>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8" name="Shape 118"/>
        <p:cNvGrpSpPr/>
        <p:nvPr/>
      </p:nvGrpSpPr>
      <p:grpSpPr>
        <a:xfrm>
          <a:off x="0" y="0"/>
          <a:ext cx="0" cy="0"/>
          <a:chOff x="0" y="0"/>
          <a:chExt cx="0" cy="0"/>
        </a:xfrm>
      </p:grpSpPr>
      <p:sp>
        <p:nvSpPr>
          <p:cNvPr id="119" name="Google Shape;119;ge3a6f6ce8a_1_469"/>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120" name="Google Shape;120;ge3a6f6ce8a_1_4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1" name="Shape 121"/>
        <p:cNvGrpSpPr/>
        <p:nvPr/>
      </p:nvGrpSpPr>
      <p:grpSpPr>
        <a:xfrm>
          <a:off x="0" y="0"/>
          <a:ext cx="0" cy="0"/>
          <a:chOff x="0" y="0"/>
          <a:chExt cx="0" cy="0"/>
        </a:xfrm>
      </p:grpSpPr>
      <p:sp>
        <p:nvSpPr>
          <p:cNvPr id="122" name="Google Shape;122;ge3a6f6ce8a_1_472"/>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2000"/>
              <a:buNone/>
              <a:defRPr sz="12000">
                <a:solidFill>
                  <a:schemeClr val="lt1"/>
                </a:solidFill>
                <a:highlight>
                  <a:schemeClr val="accent1"/>
                </a:highlight>
              </a:defRPr>
            </a:lvl1pPr>
            <a:lvl2pPr lvl="1" rtl="0" algn="ctr">
              <a:spcBef>
                <a:spcPts val="0"/>
              </a:spcBef>
              <a:spcAft>
                <a:spcPts val="0"/>
              </a:spcAft>
              <a:buClr>
                <a:schemeClr val="lt1"/>
              </a:buClr>
              <a:buSzPts val="12000"/>
              <a:buNone/>
              <a:defRPr sz="12000">
                <a:solidFill>
                  <a:schemeClr val="lt1"/>
                </a:solidFill>
                <a:highlight>
                  <a:schemeClr val="accent1"/>
                </a:highlight>
              </a:defRPr>
            </a:lvl2pPr>
            <a:lvl3pPr lvl="2" rtl="0" algn="ctr">
              <a:spcBef>
                <a:spcPts val="0"/>
              </a:spcBef>
              <a:spcAft>
                <a:spcPts val="0"/>
              </a:spcAft>
              <a:buClr>
                <a:schemeClr val="lt1"/>
              </a:buClr>
              <a:buSzPts val="12000"/>
              <a:buNone/>
              <a:defRPr sz="12000">
                <a:solidFill>
                  <a:schemeClr val="lt1"/>
                </a:solidFill>
                <a:highlight>
                  <a:schemeClr val="accent1"/>
                </a:highlight>
              </a:defRPr>
            </a:lvl3pPr>
            <a:lvl4pPr lvl="3" rtl="0" algn="ctr">
              <a:spcBef>
                <a:spcPts val="0"/>
              </a:spcBef>
              <a:spcAft>
                <a:spcPts val="0"/>
              </a:spcAft>
              <a:buClr>
                <a:schemeClr val="lt1"/>
              </a:buClr>
              <a:buSzPts val="12000"/>
              <a:buNone/>
              <a:defRPr sz="12000">
                <a:solidFill>
                  <a:schemeClr val="lt1"/>
                </a:solidFill>
                <a:highlight>
                  <a:schemeClr val="accent1"/>
                </a:highlight>
              </a:defRPr>
            </a:lvl4pPr>
            <a:lvl5pPr lvl="4" rtl="0" algn="ctr">
              <a:spcBef>
                <a:spcPts val="0"/>
              </a:spcBef>
              <a:spcAft>
                <a:spcPts val="0"/>
              </a:spcAft>
              <a:buClr>
                <a:schemeClr val="lt1"/>
              </a:buClr>
              <a:buSzPts val="12000"/>
              <a:buNone/>
              <a:defRPr sz="12000">
                <a:solidFill>
                  <a:schemeClr val="lt1"/>
                </a:solidFill>
                <a:highlight>
                  <a:schemeClr val="accent1"/>
                </a:highlight>
              </a:defRPr>
            </a:lvl5pPr>
            <a:lvl6pPr lvl="5" rtl="0" algn="ctr">
              <a:spcBef>
                <a:spcPts val="0"/>
              </a:spcBef>
              <a:spcAft>
                <a:spcPts val="0"/>
              </a:spcAft>
              <a:buClr>
                <a:schemeClr val="lt1"/>
              </a:buClr>
              <a:buSzPts val="12000"/>
              <a:buNone/>
              <a:defRPr sz="12000">
                <a:solidFill>
                  <a:schemeClr val="lt1"/>
                </a:solidFill>
                <a:highlight>
                  <a:schemeClr val="accent1"/>
                </a:highlight>
              </a:defRPr>
            </a:lvl6pPr>
            <a:lvl7pPr lvl="6" rtl="0" algn="ctr">
              <a:spcBef>
                <a:spcPts val="0"/>
              </a:spcBef>
              <a:spcAft>
                <a:spcPts val="0"/>
              </a:spcAft>
              <a:buClr>
                <a:schemeClr val="lt1"/>
              </a:buClr>
              <a:buSzPts val="12000"/>
              <a:buNone/>
              <a:defRPr sz="12000">
                <a:solidFill>
                  <a:schemeClr val="lt1"/>
                </a:solidFill>
                <a:highlight>
                  <a:schemeClr val="accent1"/>
                </a:highlight>
              </a:defRPr>
            </a:lvl7pPr>
            <a:lvl8pPr lvl="7" rtl="0" algn="ctr">
              <a:spcBef>
                <a:spcPts val="0"/>
              </a:spcBef>
              <a:spcAft>
                <a:spcPts val="0"/>
              </a:spcAft>
              <a:buClr>
                <a:schemeClr val="lt1"/>
              </a:buClr>
              <a:buSzPts val="12000"/>
              <a:buNone/>
              <a:defRPr sz="12000">
                <a:solidFill>
                  <a:schemeClr val="lt1"/>
                </a:solidFill>
                <a:highlight>
                  <a:schemeClr val="accent1"/>
                </a:highlight>
              </a:defRPr>
            </a:lvl8pPr>
            <a:lvl9pPr lvl="8" rtl="0"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123" name="Google Shape;123;ge3a6f6ce8a_1_472"/>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rtl="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rtl="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rtl="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rtl="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rtl="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rtl="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rtl="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rtl="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124" name="Google Shape;124;ge3a6f6ce8a_1_4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5" name="Shape 125"/>
        <p:cNvGrpSpPr/>
        <p:nvPr/>
      </p:nvGrpSpPr>
      <p:grpSpPr>
        <a:xfrm>
          <a:off x="0" y="0"/>
          <a:ext cx="0" cy="0"/>
          <a:chOff x="0" y="0"/>
          <a:chExt cx="0" cy="0"/>
        </a:xfrm>
      </p:grpSpPr>
      <p:sp>
        <p:nvSpPr>
          <p:cNvPr id="126" name="Google Shape;126;ge3a6f6ce8a_1_4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2"/>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2"/>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3"/>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3"/>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4"/>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4"/>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4"/>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4"/>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5"/>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7"/>
          <p:cNvSpPr txBox="1"/>
          <p:nvPr>
            <p:ph type="title"/>
          </p:nvPr>
        </p:nvSpPr>
        <p:spPr>
          <a:xfrm>
            <a:off x="629841" y="342900"/>
            <a:ext cx="2949300" cy="12000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7"/>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7"/>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8"/>
          <p:cNvSpPr txBox="1"/>
          <p:nvPr>
            <p:ph type="title"/>
          </p:nvPr>
        </p:nvSpPr>
        <p:spPr>
          <a:xfrm>
            <a:off x="629841" y="342900"/>
            <a:ext cx="2949300" cy="12000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8"/>
          <p:cNvSpPr/>
          <p:nvPr>
            <p:ph idx="2" type="pic"/>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8"/>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9"/>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80" name="Shape 80"/>
        <p:cNvGrpSpPr/>
        <p:nvPr/>
      </p:nvGrpSpPr>
      <p:grpSpPr>
        <a:xfrm>
          <a:off x="0" y="0"/>
          <a:ext cx="0" cy="0"/>
          <a:chOff x="0" y="0"/>
          <a:chExt cx="0" cy="0"/>
        </a:xfrm>
      </p:grpSpPr>
      <p:sp>
        <p:nvSpPr>
          <p:cNvPr id="81" name="Google Shape;81;ge3a6f6ce8a_1_43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82" name="Google Shape;82;ge3a6f6ce8a_1_43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3" name="Google Shape;83;ge3a6f6ce8a_1_4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Source Code Pro"/>
                <a:ea typeface="Source Code Pro"/>
                <a:cs typeface="Source Code Pro"/>
                <a:sym typeface="Source Code Pro"/>
              </a:defRPr>
            </a:lvl1pPr>
            <a:lvl2pPr lvl="1" rtl="0" algn="r">
              <a:buNone/>
              <a:defRPr sz="1000">
                <a:solidFill>
                  <a:schemeClr val="accent1"/>
                </a:solidFill>
                <a:latin typeface="Source Code Pro"/>
                <a:ea typeface="Source Code Pro"/>
                <a:cs typeface="Source Code Pro"/>
                <a:sym typeface="Source Code Pro"/>
              </a:defRPr>
            </a:lvl2pPr>
            <a:lvl3pPr lvl="2" rtl="0" algn="r">
              <a:buNone/>
              <a:defRPr sz="1000">
                <a:solidFill>
                  <a:schemeClr val="accent1"/>
                </a:solidFill>
                <a:latin typeface="Source Code Pro"/>
                <a:ea typeface="Source Code Pro"/>
                <a:cs typeface="Source Code Pro"/>
                <a:sym typeface="Source Code Pro"/>
              </a:defRPr>
            </a:lvl3pPr>
            <a:lvl4pPr lvl="3" rtl="0" algn="r">
              <a:buNone/>
              <a:defRPr sz="1000">
                <a:solidFill>
                  <a:schemeClr val="accent1"/>
                </a:solidFill>
                <a:latin typeface="Source Code Pro"/>
                <a:ea typeface="Source Code Pro"/>
                <a:cs typeface="Source Code Pro"/>
                <a:sym typeface="Source Code Pro"/>
              </a:defRPr>
            </a:lvl4pPr>
            <a:lvl5pPr lvl="4" rtl="0" algn="r">
              <a:buNone/>
              <a:defRPr sz="1000">
                <a:solidFill>
                  <a:schemeClr val="accent1"/>
                </a:solidFill>
                <a:latin typeface="Source Code Pro"/>
                <a:ea typeface="Source Code Pro"/>
                <a:cs typeface="Source Code Pro"/>
                <a:sym typeface="Source Code Pro"/>
              </a:defRPr>
            </a:lvl5pPr>
            <a:lvl6pPr lvl="5" rtl="0" algn="r">
              <a:buNone/>
              <a:defRPr sz="1000">
                <a:solidFill>
                  <a:schemeClr val="accent1"/>
                </a:solidFill>
                <a:latin typeface="Source Code Pro"/>
                <a:ea typeface="Source Code Pro"/>
                <a:cs typeface="Source Code Pro"/>
                <a:sym typeface="Source Code Pro"/>
              </a:defRPr>
            </a:lvl6pPr>
            <a:lvl7pPr lvl="6" rtl="0" algn="r">
              <a:buNone/>
              <a:defRPr sz="1000">
                <a:solidFill>
                  <a:schemeClr val="accent1"/>
                </a:solidFill>
                <a:latin typeface="Source Code Pro"/>
                <a:ea typeface="Source Code Pro"/>
                <a:cs typeface="Source Code Pro"/>
                <a:sym typeface="Source Code Pro"/>
              </a:defRPr>
            </a:lvl7pPr>
            <a:lvl8pPr lvl="7" rtl="0" algn="r">
              <a:buNone/>
              <a:defRPr sz="1000">
                <a:solidFill>
                  <a:schemeClr val="accent1"/>
                </a:solidFill>
                <a:latin typeface="Source Code Pro"/>
                <a:ea typeface="Source Code Pro"/>
                <a:cs typeface="Source Code Pro"/>
                <a:sym typeface="Source Code Pro"/>
              </a:defRPr>
            </a:lvl8pPr>
            <a:lvl9pPr lvl="8" rtl="0"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7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6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7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7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8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7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9.png"/><Relationship Id="rId7" Type="http://schemas.openxmlformats.org/officeDocument/2006/relationships/image" Target="../media/image1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7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8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7.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84.png"/><Relationship Id="rId6" Type="http://schemas.openxmlformats.org/officeDocument/2006/relationships/image" Target="../media/image5.png"/><Relationship Id="rId7" Type="http://schemas.openxmlformats.org/officeDocument/2006/relationships/image" Target="../media/image1.png"/><Relationship Id="rId8" Type="http://schemas.openxmlformats.org/officeDocument/2006/relationships/image" Target="../media/image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8.xml"/><Relationship Id="rId3" Type="http://schemas.openxmlformats.org/officeDocument/2006/relationships/image" Target="../media/image85.png"/><Relationship Id="rId4" Type="http://schemas.openxmlformats.org/officeDocument/2006/relationships/image" Target="../media/image82.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9.xml"/><Relationship Id="rId3" Type="http://schemas.openxmlformats.org/officeDocument/2006/relationships/image" Target="../media/image94.png"/><Relationship Id="rId4" Type="http://schemas.openxmlformats.org/officeDocument/2006/relationships/image" Target="../media/image87.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17.png"/><Relationship Id="rId7" Type="http://schemas.openxmlformats.org/officeDocument/2006/relationships/image" Target="../media/image1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0.xml"/><Relationship Id="rId3" Type="http://schemas.openxmlformats.org/officeDocument/2006/relationships/image" Target="../media/image91.png"/><Relationship Id="rId4" Type="http://schemas.openxmlformats.org/officeDocument/2006/relationships/image" Target="../media/image93.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1.xml"/><Relationship Id="rId3" Type="http://schemas.openxmlformats.org/officeDocument/2006/relationships/image" Target="../media/image89.png"/><Relationship Id="rId4" Type="http://schemas.openxmlformats.org/officeDocument/2006/relationships/image" Target="../media/image101.png"/><Relationship Id="rId5" Type="http://schemas.openxmlformats.org/officeDocument/2006/relationships/image" Target="../media/image92.png"/><Relationship Id="rId6" Type="http://schemas.openxmlformats.org/officeDocument/2006/relationships/image" Target="../media/image5.png"/><Relationship Id="rId7" Type="http://schemas.openxmlformats.org/officeDocument/2006/relationships/image" Target="../media/image1.png"/><Relationship Id="rId8" Type="http://schemas.openxmlformats.org/officeDocument/2006/relationships/image" Target="../media/image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2.xml"/><Relationship Id="rId3" Type="http://schemas.openxmlformats.org/officeDocument/2006/relationships/image" Target="../media/image90.png"/><Relationship Id="rId4" Type="http://schemas.openxmlformats.org/officeDocument/2006/relationships/image" Target="../media/image86.png"/><Relationship Id="rId5" Type="http://schemas.openxmlformats.org/officeDocument/2006/relationships/image" Target="../media/image102.png"/><Relationship Id="rId6" Type="http://schemas.openxmlformats.org/officeDocument/2006/relationships/image" Target="../media/image5.png"/><Relationship Id="rId7" Type="http://schemas.openxmlformats.org/officeDocument/2006/relationships/image" Target="../media/image1.png"/><Relationship Id="rId8" Type="http://schemas.openxmlformats.org/officeDocument/2006/relationships/image" Target="../media/image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3.xml"/><Relationship Id="rId3" Type="http://schemas.openxmlformats.org/officeDocument/2006/relationships/image" Target="../media/image100.png"/><Relationship Id="rId4" Type="http://schemas.openxmlformats.org/officeDocument/2006/relationships/image" Target="../media/image88.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4.xml"/><Relationship Id="rId3" Type="http://schemas.openxmlformats.org/officeDocument/2006/relationships/image" Target="../media/image103.png"/><Relationship Id="rId4" Type="http://schemas.openxmlformats.org/officeDocument/2006/relationships/image" Target="../media/image95.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5.xml"/><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6.xml"/><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7.xml"/><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7.png"/><Relationship Id="rId6" Type="http://schemas.openxmlformats.org/officeDocument/2006/relationships/image" Target="../media/image5.png"/><Relationship Id="rId7" Type="http://schemas.openxmlformats.org/officeDocument/2006/relationships/image" Target="../media/image1.png"/><Relationship Id="rId8" Type="http://schemas.openxmlformats.org/officeDocument/2006/relationships/image" Target="../media/image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8.xml"/><Relationship Id="rId3" Type="http://schemas.openxmlformats.org/officeDocument/2006/relationships/image" Target="../media/image108.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9.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2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112.pn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png"/><Relationship Id="rId7" Type="http://schemas.openxmlformats.org/officeDocument/2006/relationships/image" Target="../media/image106.png"/><Relationship Id="rId8"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14.png"/><Relationship Id="rId7" Type="http://schemas.openxmlformats.org/officeDocument/2006/relationships/image" Target="../media/image22.png"/><Relationship Id="rId8"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13.png"/><Relationship Id="rId7"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30.png"/><Relationship Id="rId7"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39.png"/><Relationship Id="rId7"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27.png"/><Relationship Id="rId7"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47.png"/><Relationship Id="rId7"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61.png"/><Relationship Id="rId7"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52.png"/><Relationship Id="rId7" Type="http://schemas.openxmlformats.org/officeDocument/2006/relationships/image" Target="../media/image5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6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5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5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hyperlink" Target="https://www.php.net/manual/en/funcref.php"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16.png"/><Relationship Id="rId7"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58.png"/><Relationship Id="rId7" Type="http://schemas.openxmlformats.org/officeDocument/2006/relationships/image" Target="../media/image5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5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6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5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2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6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6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6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6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7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6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7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6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7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g965c54cf93_1_90"/>
          <p:cNvPicPr preferRelativeResize="0"/>
          <p:nvPr/>
        </p:nvPicPr>
        <p:blipFill rotWithShape="1">
          <a:blip r:embed="rId3">
            <a:alphaModFix/>
          </a:blip>
          <a:srcRect b="-7457" l="0" r="0" t="16715"/>
          <a:stretch/>
        </p:blipFill>
        <p:spPr>
          <a:xfrm>
            <a:off x="0" y="-57150"/>
            <a:ext cx="9144000" cy="5791200"/>
          </a:xfrm>
          <a:prstGeom prst="rect">
            <a:avLst/>
          </a:prstGeom>
          <a:noFill/>
          <a:ln>
            <a:noFill/>
          </a:ln>
        </p:spPr>
      </p:pic>
      <p:pic>
        <p:nvPicPr>
          <p:cNvPr id="132" name="Google Shape;132;g965c54cf93_1_90"/>
          <p:cNvPicPr preferRelativeResize="0"/>
          <p:nvPr/>
        </p:nvPicPr>
        <p:blipFill rotWithShape="1">
          <a:blip r:embed="rId3">
            <a:alphaModFix/>
          </a:blip>
          <a:srcRect b="82221" l="0" r="72915" t="0"/>
          <a:stretch/>
        </p:blipFill>
        <p:spPr>
          <a:xfrm>
            <a:off x="6293038" y="-57150"/>
            <a:ext cx="2476500" cy="1219200"/>
          </a:xfrm>
          <a:prstGeom prst="rect">
            <a:avLst/>
          </a:prstGeom>
          <a:noFill/>
          <a:ln>
            <a:noFill/>
          </a:ln>
        </p:spPr>
      </p:pic>
      <p:sp>
        <p:nvSpPr>
          <p:cNvPr id="133" name="Google Shape;133;g965c54cf93_1_90"/>
          <p:cNvSpPr txBox="1"/>
          <p:nvPr/>
        </p:nvSpPr>
        <p:spPr>
          <a:xfrm>
            <a:off x="4121390" y="1660491"/>
            <a:ext cx="4734000" cy="66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Arial"/>
              <a:buNone/>
            </a:pPr>
            <a:r>
              <a:rPr b="1" i="0" lang="en-US" sz="1800" u="none" cap="none" strike="noStrike">
                <a:solidFill>
                  <a:schemeClr val="lt1"/>
                </a:solidFill>
                <a:latin typeface="Cambria"/>
                <a:ea typeface="Cambria"/>
                <a:cs typeface="Cambria"/>
                <a:sym typeface="Cambria"/>
              </a:rPr>
              <a:t>Vocational School Graduate Academy</a:t>
            </a:r>
            <a:endParaRPr b="1" i="0" sz="1800" u="none" cap="none" strike="noStrike">
              <a:solidFill>
                <a:schemeClr val="lt1"/>
              </a:solidFill>
              <a:latin typeface="Cambria"/>
              <a:ea typeface="Cambria"/>
              <a:cs typeface="Cambria"/>
              <a:sym typeface="Cambria"/>
            </a:endParaRPr>
          </a:p>
          <a:p>
            <a:pPr indent="0" lvl="0" marL="0" marR="0" rtl="0" algn="l">
              <a:lnSpc>
                <a:spcPct val="100000"/>
              </a:lnSpc>
              <a:spcBef>
                <a:spcPts val="0"/>
              </a:spcBef>
              <a:spcAft>
                <a:spcPts val="0"/>
              </a:spcAft>
              <a:buClr>
                <a:schemeClr val="dk1"/>
              </a:buClr>
              <a:buSzPts val="3000"/>
              <a:buFont typeface="Arial"/>
              <a:buNone/>
            </a:pPr>
            <a:r>
              <a:t/>
            </a:r>
            <a:endParaRPr b="1" i="0" sz="1700" u="none" cap="none" strike="noStrike">
              <a:solidFill>
                <a:schemeClr val="lt1"/>
              </a:solidFill>
              <a:latin typeface="Cambria"/>
              <a:ea typeface="Cambria"/>
              <a:cs typeface="Cambria"/>
              <a:sym typeface="Cambria"/>
            </a:endParaRPr>
          </a:p>
          <a:p>
            <a:pPr indent="0" lvl="0" marL="0" marR="0" rtl="0" algn="ctr">
              <a:lnSpc>
                <a:spcPct val="100000"/>
              </a:lnSpc>
              <a:spcBef>
                <a:spcPts val="0"/>
              </a:spcBef>
              <a:spcAft>
                <a:spcPts val="0"/>
              </a:spcAft>
              <a:buClr>
                <a:schemeClr val="dk1"/>
              </a:buClr>
              <a:buSzPts val="3000"/>
              <a:buFont typeface="Arial"/>
              <a:buNone/>
            </a:pPr>
            <a:r>
              <a:rPr b="1" i="0" lang="en-US" sz="1900" u="none" cap="none" strike="noStrike">
                <a:solidFill>
                  <a:srgbClr val="FFFF00"/>
                </a:solidFill>
                <a:latin typeface="Cambria"/>
                <a:ea typeface="Cambria"/>
                <a:cs typeface="Cambria"/>
                <a:sym typeface="Cambria"/>
              </a:rPr>
              <a:t>Web Developer</a:t>
            </a:r>
            <a:endParaRPr b="1" i="0" sz="1900" u="none" cap="none" strike="noStrike">
              <a:solidFill>
                <a:srgbClr val="FFFF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mbria"/>
              <a:ea typeface="Cambria"/>
              <a:cs typeface="Cambria"/>
              <a:sym typeface="Cambria"/>
            </a:endParaRPr>
          </a:p>
        </p:txBody>
      </p:sp>
      <p:sp>
        <p:nvSpPr>
          <p:cNvPr id="134" name="Google Shape;134;g965c54cf93_1_90"/>
          <p:cNvSpPr txBox="1"/>
          <p:nvPr/>
        </p:nvSpPr>
        <p:spPr>
          <a:xfrm>
            <a:off x="4121390" y="2823224"/>
            <a:ext cx="4734000" cy="66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1600" u="none" cap="none" strike="noStrike">
                <a:solidFill>
                  <a:schemeClr val="lt1"/>
                </a:solidFill>
                <a:latin typeface="Cambria"/>
                <a:ea typeface="Cambria"/>
                <a:cs typeface="Cambria"/>
                <a:sym typeface="Cambria"/>
              </a:rPr>
              <a:t>Pertemuan #9:</a:t>
            </a:r>
            <a:endParaRPr b="1" i="0" sz="1600" u="none" cap="none" strike="noStrike">
              <a:solidFill>
                <a:schemeClr val="lt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2000"/>
              <a:buFont typeface="Arial"/>
              <a:buNone/>
            </a:pPr>
            <a:r>
              <a:rPr b="1" i="0" lang="en-US" sz="1600" u="none" cap="none" strike="noStrike">
                <a:solidFill>
                  <a:schemeClr val="lt1"/>
                </a:solidFill>
                <a:latin typeface="Cambria"/>
                <a:ea typeface="Cambria"/>
                <a:cs typeface="Cambria"/>
                <a:sym typeface="Cambria"/>
              </a:rPr>
              <a:t>Menulis Kode Dengan Prinsip Sesuai Guidelines Dan Best Practices</a:t>
            </a:r>
            <a:endParaRPr b="1" i="0" sz="1600" u="none" cap="none" strike="noStrike">
              <a:solidFill>
                <a:schemeClr val="lt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2000"/>
              <a:buFont typeface="Arial"/>
              <a:buNone/>
            </a:pPr>
            <a:r>
              <a:t/>
            </a:r>
            <a:endParaRPr b="1" i="0" sz="1600" u="none" cap="none" strike="noStrike">
              <a:solidFill>
                <a:schemeClr val="lt1"/>
              </a:solidFill>
              <a:latin typeface="Cambria"/>
              <a:ea typeface="Cambria"/>
              <a:cs typeface="Cambria"/>
              <a:sym typeface="Cambria"/>
            </a:endParaRPr>
          </a:p>
        </p:txBody>
      </p:sp>
      <p:grpSp>
        <p:nvGrpSpPr>
          <p:cNvPr id="135" name="Google Shape;135;g965c54cf93_1_90"/>
          <p:cNvGrpSpPr/>
          <p:nvPr/>
        </p:nvGrpSpPr>
        <p:grpSpPr>
          <a:xfrm>
            <a:off x="0" y="4038598"/>
            <a:ext cx="9144000" cy="1219200"/>
            <a:chOff x="0" y="4038598"/>
            <a:chExt cx="9144000" cy="1219200"/>
          </a:xfrm>
        </p:grpSpPr>
        <p:pic>
          <p:nvPicPr>
            <p:cNvPr id="136" name="Google Shape;136;g965c54cf93_1_90"/>
            <p:cNvPicPr preferRelativeResize="0"/>
            <p:nvPr/>
          </p:nvPicPr>
          <p:blipFill rotWithShape="1">
            <a:blip r:embed="rId3">
              <a:alphaModFix/>
            </a:blip>
            <a:srcRect b="0" l="0" r="0" t="82221"/>
            <a:stretch/>
          </p:blipFill>
          <p:spPr>
            <a:xfrm>
              <a:off x="0" y="4038598"/>
              <a:ext cx="9144000" cy="1219200"/>
            </a:xfrm>
            <a:prstGeom prst="rect">
              <a:avLst/>
            </a:prstGeom>
            <a:noFill/>
            <a:ln>
              <a:noFill/>
            </a:ln>
          </p:spPr>
        </p:pic>
        <p:pic>
          <p:nvPicPr>
            <p:cNvPr id="137" name="Google Shape;137;g965c54cf93_1_90"/>
            <p:cNvPicPr preferRelativeResize="0"/>
            <p:nvPr/>
          </p:nvPicPr>
          <p:blipFill rotWithShape="1">
            <a:blip r:embed="rId3">
              <a:alphaModFix/>
            </a:blip>
            <a:srcRect b="84735" l="73536" r="-2" t="11767"/>
            <a:stretch/>
          </p:blipFill>
          <p:spPr>
            <a:xfrm>
              <a:off x="8690517" y="4826682"/>
              <a:ext cx="349406" cy="316819"/>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2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37" name="Google Shape;237;p2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38" name="Google Shape;238;p27"/>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239" name="Google Shape;239;p27"/>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240" name="Google Shape;240;p27"/>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Cambria"/>
                <a:ea typeface="Cambria"/>
                <a:cs typeface="Cambria"/>
                <a:sym typeface="Cambria"/>
              </a:rPr>
              <a:t>Indentasi</a:t>
            </a:r>
            <a:endParaRPr b="1" i="0" sz="2400" u="none" cap="none" strike="noStrike">
              <a:solidFill>
                <a:srgbClr val="002060"/>
              </a:solidFill>
              <a:latin typeface="Cambria"/>
              <a:ea typeface="Cambria"/>
              <a:cs typeface="Cambria"/>
              <a:sym typeface="Cambria"/>
            </a:endParaRPr>
          </a:p>
        </p:txBody>
      </p:sp>
      <p:sp>
        <p:nvSpPr>
          <p:cNvPr id="241" name="Google Shape;241;p27"/>
          <p:cNvSpPr/>
          <p:nvPr/>
        </p:nvSpPr>
        <p:spPr>
          <a:xfrm>
            <a:off x="331180" y="876953"/>
            <a:ext cx="4328955" cy="4293443"/>
          </a:xfrm>
          <a:prstGeom prst="rect">
            <a:avLst/>
          </a:prstGeom>
          <a:noFill/>
          <a:ln>
            <a:noFill/>
          </a:ln>
        </p:spPr>
        <p:txBody>
          <a:bodyPr anchorCtr="0" anchor="t" bIns="45700" lIns="91425" spcFirstLastPara="1" rIns="91425" wrap="square" tIns="45700">
            <a:spAutoFit/>
          </a:bodyPr>
          <a:lstStyle/>
          <a:p>
            <a:pPr indent="-336550" lvl="0" marL="342900" marR="0" rtl="0" algn="just">
              <a:lnSpc>
                <a:spcPct val="100000"/>
              </a:lnSpc>
              <a:spcBef>
                <a:spcPts val="0"/>
              </a:spcBef>
              <a:spcAft>
                <a:spcPts val="0"/>
              </a:spcAft>
              <a:buClr>
                <a:srgbClr val="000000"/>
              </a:buClr>
              <a:buSzPts val="2000"/>
              <a:buFont typeface="Cambria"/>
              <a:buChar char="❖"/>
            </a:pPr>
            <a:r>
              <a:rPr b="0" i="0" lang="en-US" sz="2000" u="none" cap="none" strike="noStrike">
                <a:solidFill>
                  <a:srgbClr val="000000"/>
                </a:solidFill>
                <a:latin typeface="Cambria"/>
                <a:ea typeface="Cambria"/>
                <a:cs typeface="Cambria"/>
                <a:sym typeface="Cambria"/>
              </a:rPr>
              <a:t>Gunakan 2 spasi untuk indentasi kode.</a:t>
            </a:r>
            <a:endParaRPr b="0" i="0" sz="1300" u="none" cap="none" strike="noStrike">
              <a:solidFill>
                <a:srgbClr val="000000"/>
              </a:solidFill>
              <a:latin typeface="Cambria"/>
              <a:ea typeface="Cambria"/>
              <a:cs typeface="Cambria"/>
              <a:sym typeface="Cambria"/>
            </a:endParaRPr>
          </a:p>
          <a:p>
            <a:pPr indent="-336550" lvl="0" marL="342900" marR="0" rtl="0" algn="just">
              <a:lnSpc>
                <a:spcPct val="100000"/>
              </a:lnSpc>
              <a:spcBef>
                <a:spcPts val="0"/>
              </a:spcBef>
              <a:spcAft>
                <a:spcPts val="0"/>
              </a:spcAft>
              <a:buClr>
                <a:srgbClr val="000000"/>
              </a:buClr>
              <a:buSzPts val="2000"/>
              <a:buFont typeface="Cambria"/>
              <a:buChar char="❖"/>
            </a:pPr>
            <a:r>
              <a:rPr b="0" i="0" lang="en-US" sz="2000" u="none" cap="none" strike="noStrike">
                <a:solidFill>
                  <a:srgbClr val="000000"/>
                </a:solidFill>
                <a:latin typeface="Cambria"/>
                <a:ea typeface="Cambria"/>
                <a:cs typeface="Cambria"/>
                <a:sym typeface="Cambria"/>
              </a:rPr>
              <a:t>Gunakan indentasi secara konsisten untuk memudahkan dalam membaca kode.</a:t>
            </a:r>
            <a:endParaRPr b="0" i="0" sz="1300" u="none" cap="none" strike="noStrike">
              <a:solidFill>
                <a:srgbClr val="000000"/>
              </a:solidFill>
              <a:latin typeface="Cambria"/>
              <a:ea typeface="Cambria"/>
              <a:cs typeface="Cambria"/>
              <a:sym typeface="Cambria"/>
            </a:endParaRPr>
          </a:p>
          <a:p>
            <a:pPr indent="-336550" lvl="0" marL="342900" marR="0" rtl="0" algn="just">
              <a:lnSpc>
                <a:spcPct val="100000"/>
              </a:lnSpc>
              <a:spcBef>
                <a:spcPts val="0"/>
              </a:spcBef>
              <a:spcAft>
                <a:spcPts val="0"/>
              </a:spcAft>
              <a:buClr>
                <a:srgbClr val="000000"/>
              </a:buClr>
              <a:buSzPts val="2000"/>
              <a:buFont typeface="Cambria"/>
              <a:buChar char="❖"/>
            </a:pPr>
            <a:r>
              <a:rPr b="0" i="0" lang="en-US" sz="2000" u="none" cap="none" strike="noStrike">
                <a:solidFill>
                  <a:srgbClr val="000000"/>
                </a:solidFill>
                <a:latin typeface="Cambria"/>
                <a:ea typeface="Cambria"/>
                <a:cs typeface="Cambria"/>
                <a:sym typeface="Cambria"/>
              </a:rPr>
              <a:t>Ketika ada sebuah elemen yang didalamnya terdapat lebih dari satu baris kode, berikan indentasi pada konten elemen, antara tag awal dan tag akhir, untuk memudahkan dalam melihat di mana elemen dimulai dan berakhir.</a:t>
            </a:r>
            <a:endParaRPr b="0" i="0" sz="1300" u="none" cap="none" strike="noStrike">
              <a:solidFill>
                <a:srgbClr val="000000"/>
              </a:solidFill>
              <a:latin typeface="Cambria"/>
              <a:ea typeface="Cambria"/>
              <a:cs typeface="Cambria"/>
              <a:sym typeface="Cambria"/>
            </a:endParaRPr>
          </a:p>
        </p:txBody>
      </p:sp>
      <p:pic>
        <p:nvPicPr>
          <p:cNvPr id="242" name="Google Shape;242;p27"/>
          <p:cNvPicPr preferRelativeResize="0"/>
          <p:nvPr/>
        </p:nvPicPr>
        <p:blipFill rotWithShape="1">
          <a:blip r:embed="rId6">
            <a:alphaModFix/>
          </a:blip>
          <a:srcRect b="0" l="0" r="0" t="0"/>
          <a:stretch/>
        </p:blipFill>
        <p:spPr>
          <a:xfrm>
            <a:off x="5102054" y="972300"/>
            <a:ext cx="3252986" cy="40524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pic>
        <p:nvPicPr>
          <p:cNvPr id="1296" name="Google Shape;1296;p11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297" name="Google Shape;1297;p11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298" name="Google Shape;1298;p114"/>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299" name="Google Shape;1299;p114"/>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300" name="Google Shape;1300;p114"/>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400"/>
              <a:buFont typeface="Arial"/>
              <a:buNone/>
            </a:pPr>
            <a:r>
              <a:rPr b="1" i="0" lang="en-US" sz="2400" u="none" cap="none" strike="noStrike">
                <a:solidFill>
                  <a:srgbClr val="002060"/>
                </a:solidFill>
                <a:latin typeface="Arial"/>
                <a:ea typeface="Arial"/>
                <a:cs typeface="Arial"/>
                <a:sym typeface="Arial"/>
              </a:rPr>
              <a:t>Mengimplementasikan Kemudahan Interaksi </a:t>
            </a:r>
            <a:endParaRPr b="1" i="0" sz="2400" u="none" cap="none" strike="noStrike">
              <a:solidFill>
                <a:srgbClr val="002060"/>
              </a:solidFill>
              <a:latin typeface="Arial"/>
              <a:ea typeface="Arial"/>
              <a:cs typeface="Arial"/>
              <a:sym typeface="Arial"/>
            </a:endParaRPr>
          </a:p>
        </p:txBody>
      </p:sp>
      <p:sp>
        <p:nvSpPr>
          <p:cNvPr id="1301" name="Google Shape;1301;p114"/>
          <p:cNvSpPr txBox="1"/>
          <p:nvPr/>
        </p:nvSpPr>
        <p:spPr>
          <a:xfrm>
            <a:off x="359228" y="879205"/>
            <a:ext cx="8425544"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7) Fleksibilitas dan efisiensi penggunaan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cap="none" strike="noStrike">
                <a:solidFill>
                  <a:schemeClr val="dk1"/>
                </a:solidFill>
                <a:latin typeface="Arial"/>
                <a:ea typeface="Arial"/>
                <a:cs typeface="Arial"/>
                <a:sym typeface="Arial"/>
              </a:rPr>
              <a:t>Interaksi yang lebih sedikit yang memungkinkan navigasi lebih cepat.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Sehingga sistem dapat melayani pengguna yang tidak berpengalaman maupun yang berpengalaman. </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cap="none" strike="noStrike">
                <a:solidFill>
                  <a:schemeClr val="dk1"/>
                </a:solidFill>
                <a:latin typeface="Arial"/>
                <a:ea typeface="Arial"/>
                <a:cs typeface="Arial"/>
                <a:sym typeface="Arial"/>
              </a:rPr>
              <a:t>Izinkan pengguna untuk menyesuaikan tindakan yang sering dilakukan.</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cap="none" strike="noStrike">
                <a:solidFill>
                  <a:schemeClr val="dk1"/>
                </a:solidFill>
                <a:latin typeface="Arial"/>
                <a:ea typeface="Arial"/>
                <a:cs typeface="Arial"/>
                <a:sym typeface="Arial"/>
              </a:rPr>
              <a:t>Dapat menggunakan singkatan, tombol fungsi, perintah tersembunyi dan fasilitas makro</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pic>
        <p:nvPicPr>
          <p:cNvPr id="1306" name="Google Shape;1306;p11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307" name="Google Shape;1307;p11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308" name="Google Shape;1308;p11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309" name="Google Shape;1309;p11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310" name="Google Shape;1310;p115"/>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400"/>
              <a:buFont typeface="Arial"/>
              <a:buNone/>
            </a:pPr>
            <a:r>
              <a:rPr b="1" i="0" lang="en-US" sz="2400" u="none" cap="none" strike="noStrike">
                <a:solidFill>
                  <a:srgbClr val="002060"/>
                </a:solidFill>
                <a:latin typeface="Arial"/>
                <a:ea typeface="Arial"/>
                <a:cs typeface="Arial"/>
                <a:sym typeface="Arial"/>
              </a:rPr>
              <a:t>Mengimplementasikan Kemudahan Interaksi </a:t>
            </a:r>
            <a:endParaRPr b="1" i="0" sz="2400" u="none" cap="none" strike="noStrike">
              <a:solidFill>
                <a:srgbClr val="002060"/>
              </a:solidFill>
              <a:latin typeface="Arial"/>
              <a:ea typeface="Arial"/>
              <a:cs typeface="Arial"/>
              <a:sym typeface="Arial"/>
            </a:endParaRPr>
          </a:p>
        </p:txBody>
      </p:sp>
      <p:sp>
        <p:nvSpPr>
          <p:cNvPr id="1311" name="Google Shape;1311;p115"/>
          <p:cNvSpPr txBox="1"/>
          <p:nvPr/>
        </p:nvSpPr>
        <p:spPr>
          <a:xfrm>
            <a:off x="359228" y="879205"/>
            <a:ext cx="842554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7) Fleksibilitas dan efisiensi penggunaan </a:t>
            </a:r>
            <a:endParaRPr b="0" i="0" sz="1400" u="none" cap="none" strike="noStrike">
              <a:solidFill>
                <a:srgbClr val="000000"/>
              </a:solidFill>
              <a:latin typeface="Arial"/>
              <a:ea typeface="Arial"/>
              <a:cs typeface="Arial"/>
              <a:sym typeface="Arial"/>
            </a:endParaRPr>
          </a:p>
        </p:txBody>
      </p:sp>
      <p:pic>
        <p:nvPicPr>
          <p:cNvPr descr="A screenshot of a cell phone&#10;&#10;Description automatically generated" id="1312" name="Google Shape;1312;p115"/>
          <p:cNvPicPr preferRelativeResize="0"/>
          <p:nvPr/>
        </p:nvPicPr>
        <p:blipFill rotWithShape="1">
          <a:blip r:embed="rId6">
            <a:alphaModFix/>
          </a:blip>
          <a:srcRect b="0" l="0" r="0" t="0"/>
          <a:stretch/>
        </p:blipFill>
        <p:spPr>
          <a:xfrm>
            <a:off x="359228" y="1569023"/>
            <a:ext cx="4878685" cy="1970238"/>
          </a:xfrm>
          <a:prstGeom prst="rect">
            <a:avLst/>
          </a:prstGeom>
          <a:noFill/>
          <a:ln>
            <a:noFill/>
          </a:ln>
        </p:spPr>
      </p:pic>
      <p:sp>
        <p:nvSpPr>
          <p:cNvPr id="1313" name="Google Shape;1313;p115"/>
          <p:cNvSpPr txBox="1"/>
          <p:nvPr/>
        </p:nvSpPr>
        <p:spPr>
          <a:xfrm>
            <a:off x="359228" y="3551970"/>
            <a:ext cx="260945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200"/>
              <a:buFont typeface="Arial"/>
              <a:buNone/>
            </a:pPr>
            <a:r>
              <a:rPr b="0" i="0" lang="en-US" sz="1200" u="none" cap="none" strike="noStrike">
                <a:solidFill>
                  <a:srgbClr val="7F7F7F"/>
                </a:solidFill>
                <a:latin typeface="Arial"/>
                <a:ea typeface="Arial"/>
                <a:cs typeface="Arial"/>
                <a:sym typeface="Arial"/>
              </a:rPr>
              <a:t>Image copyright datatables.net</a:t>
            </a:r>
            <a:endParaRPr b="0" i="0" sz="1400" u="none" cap="none" strike="noStrike">
              <a:solidFill>
                <a:srgbClr val="000000"/>
              </a:solidFill>
              <a:latin typeface="Arial"/>
              <a:ea typeface="Arial"/>
              <a:cs typeface="Arial"/>
              <a:sym typeface="Arial"/>
            </a:endParaRPr>
          </a:p>
        </p:txBody>
      </p:sp>
      <p:sp>
        <p:nvSpPr>
          <p:cNvPr id="1314" name="Google Shape;1314;p115"/>
          <p:cNvSpPr txBox="1"/>
          <p:nvPr/>
        </p:nvSpPr>
        <p:spPr>
          <a:xfrm>
            <a:off x="5540261" y="1710161"/>
            <a:ext cx="3244511" cy="92333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Memperbaharui data secara langsung di tabel tanpa perlu melalui aksi lain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pic>
        <p:nvPicPr>
          <p:cNvPr id="1319" name="Google Shape;1319;p11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320" name="Google Shape;1320;p11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321" name="Google Shape;1321;p116"/>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322" name="Google Shape;1322;p116"/>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323" name="Google Shape;1323;p116"/>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400"/>
              <a:buFont typeface="Arial"/>
              <a:buNone/>
            </a:pPr>
            <a:r>
              <a:rPr b="1" i="0" lang="en-US" sz="2400" u="none" cap="none" strike="noStrike">
                <a:solidFill>
                  <a:srgbClr val="002060"/>
                </a:solidFill>
                <a:latin typeface="Arial"/>
                <a:ea typeface="Arial"/>
                <a:cs typeface="Arial"/>
                <a:sym typeface="Arial"/>
              </a:rPr>
              <a:t>Mengimplementasikan Kemudahan Interaksi </a:t>
            </a:r>
            <a:endParaRPr b="1" i="0" sz="2400" u="none" cap="none" strike="noStrike">
              <a:solidFill>
                <a:srgbClr val="002060"/>
              </a:solidFill>
              <a:latin typeface="Arial"/>
              <a:ea typeface="Arial"/>
              <a:cs typeface="Arial"/>
              <a:sym typeface="Arial"/>
            </a:endParaRPr>
          </a:p>
        </p:txBody>
      </p:sp>
      <p:sp>
        <p:nvSpPr>
          <p:cNvPr id="1324" name="Google Shape;1324;p116"/>
          <p:cNvSpPr txBox="1"/>
          <p:nvPr/>
        </p:nvSpPr>
        <p:spPr>
          <a:xfrm>
            <a:off x="359228" y="879205"/>
            <a:ext cx="842554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7) Fleksibilitas dan efisiensi penggunaan </a:t>
            </a:r>
            <a:endParaRPr b="0" i="0" sz="1400" u="none" cap="none" strike="noStrike">
              <a:solidFill>
                <a:srgbClr val="000000"/>
              </a:solidFill>
              <a:latin typeface="Arial"/>
              <a:ea typeface="Arial"/>
              <a:cs typeface="Arial"/>
              <a:sym typeface="Arial"/>
            </a:endParaRPr>
          </a:p>
        </p:txBody>
      </p:sp>
      <p:sp>
        <p:nvSpPr>
          <p:cNvPr id="1325" name="Google Shape;1325;p116"/>
          <p:cNvSpPr txBox="1"/>
          <p:nvPr/>
        </p:nvSpPr>
        <p:spPr>
          <a:xfrm>
            <a:off x="0" y="4866501"/>
            <a:ext cx="260945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200"/>
              <a:buFont typeface="Arial"/>
              <a:buNone/>
            </a:pPr>
            <a:r>
              <a:rPr b="0" i="0" lang="en-US" sz="1200" u="none" cap="none" strike="noStrike">
                <a:solidFill>
                  <a:srgbClr val="7F7F7F"/>
                </a:solidFill>
                <a:latin typeface="Arial"/>
                <a:ea typeface="Arial"/>
                <a:cs typeface="Arial"/>
                <a:sym typeface="Arial"/>
              </a:rPr>
              <a:t>Image copyright Apple</a:t>
            </a:r>
            <a:endParaRPr b="0" i="0" sz="1400" u="none" cap="none" strike="noStrike">
              <a:solidFill>
                <a:srgbClr val="000000"/>
              </a:solidFill>
              <a:latin typeface="Arial"/>
              <a:ea typeface="Arial"/>
              <a:cs typeface="Arial"/>
              <a:sym typeface="Arial"/>
            </a:endParaRPr>
          </a:p>
        </p:txBody>
      </p:sp>
      <p:sp>
        <p:nvSpPr>
          <p:cNvPr id="1326" name="Google Shape;1326;p116"/>
          <p:cNvSpPr txBox="1"/>
          <p:nvPr/>
        </p:nvSpPr>
        <p:spPr>
          <a:xfrm>
            <a:off x="5540261" y="1710161"/>
            <a:ext cx="324451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Penggunaan shortcut untuk menjalankan aksi</a:t>
            </a:r>
            <a:endParaRPr b="0" i="0" sz="1800" u="none" cap="none" strike="noStrike">
              <a:solidFill>
                <a:schemeClr val="dk1"/>
              </a:solidFill>
              <a:latin typeface="Arial"/>
              <a:ea typeface="Arial"/>
              <a:cs typeface="Arial"/>
              <a:sym typeface="Arial"/>
            </a:endParaRPr>
          </a:p>
        </p:txBody>
      </p:sp>
      <p:pic>
        <p:nvPicPr>
          <p:cNvPr id="1327" name="Google Shape;1327;p116"/>
          <p:cNvPicPr preferRelativeResize="0"/>
          <p:nvPr/>
        </p:nvPicPr>
        <p:blipFill rotWithShape="1">
          <a:blip r:embed="rId6">
            <a:alphaModFix/>
          </a:blip>
          <a:srcRect b="0" l="0" r="0" t="0"/>
          <a:stretch/>
        </p:blipFill>
        <p:spPr>
          <a:xfrm>
            <a:off x="1205035" y="1366146"/>
            <a:ext cx="3001205" cy="3455933"/>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pic>
        <p:nvPicPr>
          <p:cNvPr id="1332" name="Google Shape;1332;p11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333" name="Google Shape;1333;p11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334" name="Google Shape;1334;p117"/>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335" name="Google Shape;1335;p117"/>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336" name="Google Shape;1336;p117"/>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400"/>
              <a:buFont typeface="Arial"/>
              <a:buNone/>
            </a:pPr>
            <a:r>
              <a:rPr b="1" i="0" lang="en-US" sz="2400" u="none" cap="none" strike="noStrike">
                <a:solidFill>
                  <a:srgbClr val="002060"/>
                </a:solidFill>
                <a:latin typeface="Arial"/>
                <a:ea typeface="Arial"/>
                <a:cs typeface="Arial"/>
                <a:sym typeface="Arial"/>
              </a:rPr>
              <a:t>Mengimplementasikan Kemudahan Interaksi </a:t>
            </a:r>
            <a:endParaRPr b="1" i="0" sz="2400" u="none" cap="none" strike="noStrike">
              <a:solidFill>
                <a:srgbClr val="002060"/>
              </a:solidFill>
              <a:latin typeface="Arial"/>
              <a:ea typeface="Arial"/>
              <a:cs typeface="Arial"/>
              <a:sym typeface="Arial"/>
            </a:endParaRPr>
          </a:p>
        </p:txBody>
      </p:sp>
      <p:sp>
        <p:nvSpPr>
          <p:cNvPr id="1337" name="Google Shape;1337;p117"/>
          <p:cNvSpPr txBox="1"/>
          <p:nvPr/>
        </p:nvSpPr>
        <p:spPr>
          <a:xfrm>
            <a:off x="359228" y="879205"/>
            <a:ext cx="8425544" cy="224676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1" i="0" lang="en-US" sz="2000" u="none" cap="none" strike="noStrike">
                <a:solidFill>
                  <a:schemeClr val="dk1"/>
                </a:solidFill>
                <a:latin typeface="Arial"/>
                <a:ea typeface="Arial"/>
                <a:cs typeface="Arial"/>
                <a:sym typeface="Arial"/>
              </a:rPr>
              <a:t>8) Desain estetis dan minimalis</a:t>
            </a:r>
            <a:endParaRPr b="1" i="0" sz="2000" u="none" cap="none" strike="noStrike">
              <a:solidFill>
                <a:schemeClr val="dk1"/>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dk1"/>
                </a:solidFill>
                <a:latin typeface="Arial"/>
                <a:ea typeface="Arial"/>
                <a:cs typeface="Arial"/>
                <a:sym typeface="Arial"/>
              </a:rPr>
              <a:t>Interaksi/infor dengan pengguna dijaga agar tetap minimalis dengan tetap memperhatikan keindahan dan kegunaan</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dk1"/>
                </a:solidFill>
                <a:latin typeface="Arial"/>
                <a:ea typeface="Arial"/>
                <a:cs typeface="Arial"/>
                <a:sym typeface="Arial"/>
              </a:rPr>
              <a:t>Tampilan harus dikurangi menjadi hanya komponen yang diperlukan untuk tugas saat ini, sehingga memberikan cara yang jelas dan tidak ambigu untuk menavigasi ke konten lain.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pic>
        <p:nvPicPr>
          <p:cNvPr id="1342" name="Google Shape;1342;p11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343" name="Google Shape;1343;p11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344" name="Google Shape;1344;p118"/>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345" name="Google Shape;1345;p118"/>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346" name="Google Shape;1346;p118"/>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400"/>
              <a:buFont typeface="Arial"/>
              <a:buNone/>
            </a:pPr>
            <a:r>
              <a:rPr b="1" i="0" lang="en-US" sz="2400" u="none" cap="none" strike="noStrike">
                <a:solidFill>
                  <a:srgbClr val="002060"/>
                </a:solidFill>
                <a:latin typeface="Arial"/>
                <a:ea typeface="Arial"/>
                <a:cs typeface="Arial"/>
                <a:sym typeface="Arial"/>
              </a:rPr>
              <a:t>Mengimplementasikan Kemudahan Interaksi </a:t>
            </a:r>
            <a:endParaRPr b="1" i="0" sz="2400" u="none" cap="none" strike="noStrike">
              <a:solidFill>
                <a:srgbClr val="002060"/>
              </a:solidFill>
              <a:latin typeface="Arial"/>
              <a:ea typeface="Arial"/>
              <a:cs typeface="Arial"/>
              <a:sym typeface="Arial"/>
            </a:endParaRPr>
          </a:p>
        </p:txBody>
      </p:sp>
      <p:sp>
        <p:nvSpPr>
          <p:cNvPr id="1347" name="Google Shape;1347;p118"/>
          <p:cNvSpPr txBox="1"/>
          <p:nvPr/>
        </p:nvSpPr>
        <p:spPr>
          <a:xfrm>
            <a:off x="359228" y="879205"/>
            <a:ext cx="8425544" cy="40011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1" i="0" lang="en-US" sz="2000" u="none" cap="none" strike="noStrike">
                <a:solidFill>
                  <a:schemeClr val="dk1"/>
                </a:solidFill>
                <a:latin typeface="Arial"/>
                <a:ea typeface="Arial"/>
                <a:cs typeface="Arial"/>
                <a:sym typeface="Arial"/>
              </a:rPr>
              <a:t>8) Desain estetis dan minimalis</a:t>
            </a:r>
            <a:endParaRPr b="1" i="0" sz="2000" u="none" cap="none" strike="noStrike">
              <a:solidFill>
                <a:schemeClr val="dk1"/>
              </a:solidFill>
              <a:latin typeface="Arial"/>
              <a:ea typeface="Arial"/>
              <a:cs typeface="Arial"/>
              <a:sym typeface="Arial"/>
            </a:endParaRPr>
          </a:p>
        </p:txBody>
      </p:sp>
      <p:pic>
        <p:nvPicPr>
          <p:cNvPr id="1348" name="Google Shape;1348;p118"/>
          <p:cNvPicPr preferRelativeResize="0"/>
          <p:nvPr/>
        </p:nvPicPr>
        <p:blipFill rotWithShape="1">
          <a:blip r:embed="rId6">
            <a:alphaModFix/>
          </a:blip>
          <a:srcRect b="0" l="0" r="0" t="0"/>
          <a:stretch/>
        </p:blipFill>
        <p:spPr>
          <a:xfrm>
            <a:off x="606594" y="1369122"/>
            <a:ext cx="3965406" cy="3189837"/>
          </a:xfrm>
          <a:prstGeom prst="rect">
            <a:avLst/>
          </a:prstGeom>
          <a:noFill/>
          <a:ln>
            <a:noFill/>
          </a:ln>
        </p:spPr>
      </p:pic>
      <p:sp>
        <p:nvSpPr>
          <p:cNvPr id="1349" name="Google Shape;1349;p118"/>
          <p:cNvSpPr txBox="1"/>
          <p:nvPr/>
        </p:nvSpPr>
        <p:spPr>
          <a:xfrm>
            <a:off x="5217002" y="1044501"/>
            <a:ext cx="2914408" cy="397031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Menu pencarian Kontain mencontohkan empat prinsip desain visual:</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Kontras</a:t>
            </a:r>
            <a:r>
              <a:rPr b="0" i="0" lang="en-US" sz="1400" u="none" cap="none" strike="noStrike">
                <a:solidFill>
                  <a:schemeClr val="dk1"/>
                </a:solidFill>
                <a:latin typeface="Arial"/>
                <a:ea typeface="Arial"/>
                <a:cs typeface="Arial"/>
                <a:sym typeface="Arial"/>
              </a:rPr>
              <a:t>: teks tebal digunakan untuk dua label dalam pencarian</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Pengulangan</a:t>
            </a:r>
            <a:r>
              <a:rPr b="0" i="0" lang="en-US" sz="1400" u="none" cap="none" strike="noStrike">
                <a:solidFill>
                  <a:schemeClr val="dk1"/>
                </a:solidFill>
                <a:latin typeface="Arial"/>
                <a:ea typeface="Arial"/>
                <a:cs typeface="Arial"/>
                <a:sym typeface="Arial"/>
              </a:rPr>
              <a:t>: teks oranye, biru, dan hijau cocok dengan jenis media</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Alignment: </a:t>
            </a:r>
            <a:r>
              <a:rPr b="0" i="0" lang="en-US" sz="1400" u="none" cap="none" strike="noStrike">
                <a:solidFill>
                  <a:schemeClr val="dk1"/>
                </a:solidFill>
                <a:latin typeface="Arial"/>
                <a:ea typeface="Arial"/>
                <a:cs typeface="Arial"/>
                <a:sym typeface="Arial"/>
              </a:rPr>
              <a:t>alignment kiri yang kuat dari teks, rata bawah drop down</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Kedekatan</a:t>
            </a:r>
            <a:r>
              <a:rPr b="0" i="0" lang="en-US" sz="1400" u="none" cap="none" strike="noStrike">
                <a:solidFill>
                  <a:schemeClr val="dk1"/>
                </a:solidFill>
                <a:latin typeface="Arial"/>
                <a:ea typeface="Arial"/>
                <a:cs typeface="Arial"/>
                <a:sym typeface="Arial"/>
              </a:rPr>
              <a:t>: aturan cahaya digunakan untuk memisahkan tag dari opsi lain</a:t>
            </a:r>
            <a:endParaRPr b="0" i="0" sz="1400" u="none" cap="none" strike="noStrike">
              <a:solidFill>
                <a:schemeClr val="dk1"/>
              </a:solidFill>
              <a:latin typeface="Arial"/>
              <a:ea typeface="Arial"/>
              <a:cs typeface="Arial"/>
              <a:sym typeface="Arial"/>
            </a:endParaRPr>
          </a:p>
        </p:txBody>
      </p:sp>
      <p:sp>
        <p:nvSpPr>
          <p:cNvPr id="1350" name="Google Shape;1350;p118"/>
          <p:cNvSpPr txBox="1"/>
          <p:nvPr/>
        </p:nvSpPr>
        <p:spPr>
          <a:xfrm>
            <a:off x="0" y="4829761"/>
            <a:ext cx="197522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200"/>
              <a:buFont typeface="Arial"/>
              <a:buNone/>
            </a:pPr>
            <a:r>
              <a:rPr b="0" i="0" lang="en-US" sz="1200" u="none" cap="none" strike="noStrike">
                <a:solidFill>
                  <a:srgbClr val="7F7F7F"/>
                </a:solidFill>
                <a:latin typeface="Arial"/>
                <a:ea typeface="Arial"/>
                <a:cs typeface="Arial"/>
                <a:sym typeface="Arial"/>
              </a:rPr>
              <a:t>Image copyright kontain.io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pic>
        <p:nvPicPr>
          <p:cNvPr id="1355" name="Google Shape;1355;p11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356" name="Google Shape;1356;p11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357" name="Google Shape;1357;p119"/>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358" name="Google Shape;1358;p119"/>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359" name="Google Shape;1359;p119"/>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400"/>
              <a:buFont typeface="Arial"/>
              <a:buNone/>
            </a:pPr>
            <a:r>
              <a:rPr b="1" i="0" lang="en-US" sz="2400" u="none" cap="none" strike="noStrike">
                <a:solidFill>
                  <a:srgbClr val="002060"/>
                </a:solidFill>
                <a:latin typeface="Arial"/>
                <a:ea typeface="Arial"/>
                <a:cs typeface="Arial"/>
                <a:sym typeface="Arial"/>
              </a:rPr>
              <a:t>Mengimplementasikan Kemudahan Interaksi </a:t>
            </a:r>
            <a:endParaRPr b="1" i="0" sz="2400" u="none" cap="none" strike="noStrike">
              <a:solidFill>
                <a:srgbClr val="002060"/>
              </a:solidFill>
              <a:latin typeface="Arial"/>
              <a:ea typeface="Arial"/>
              <a:cs typeface="Arial"/>
              <a:sym typeface="Arial"/>
            </a:endParaRPr>
          </a:p>
        </p:txBody>
      </p:sp>
      <p:sp>
        <p:nvSpPr>
          <p:cNvPr id="1360" name="Google Shape;1360;p119"/>
          <p:cNvSpPr txBox="1"/>
          <p:nvPr/>
        </p:nvSpPr>
        <p:spPr>
          <a:xfrm>
            <a:off x="359228" y="879205"/>
            <a:ext cx="8425544" cy="40011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1" i="0" lang="en-US" sz="2000" u="none" cap="none" strike="noStrike">
                <a:solidFill>
                  <a:schemeClr val="dk1"/>
                </a:solidFill>
                <a:latin typeface="Arial"/>
                <a:ea typeface="Arial"/>
                <a:cs typeface="Arial"/>
                <a:sym typeface="Arial"/>
              </a:rPr>
              <a:t>8) Desain estetis dan minimalis</a:t>
            </a:r>
            <a:endParaRPr b="1" i="0" sz="2000" u="none" cap="none" strike="noStrike">
              <a:solidFill>
                <a:schemeClr val="dk1"/>
              </a:solidFill>
              <a:latin typeface="Arial"/>
              <a:ea typeface="Arial"/>
              <a:cs typeface="Arial"/>
              <a:sym typeface="Arial"/>
            </a:endParaRPr>
          </a:p>
        </p:txBody>
      </p:sp>
      <p:pic>
        <p:nvPicPr>
          <p:cNvPr descr="A screenshot of a cell phone&#10;&#10;Description automatically generated" id="1361" name="Google Shape;1361;p119"/>
          <p:cNvPicPr preferRelativeResize="0"/>
          <p:nvPr/>
        </p:nvPicPr>
        <p:blipFill rotWithShape="1">
          <a:blip r:embed="rId6">
            <a:alphaModFix/>
          </a:blip>
          <a:srcRect b="0" l="0" r="0" t="0"/>
          <a:stretch/>
        </p:blipFill>
        <p:spPr>
          <a:xfrm>
            <a:off x="796139" y="1407771"/>
            <a:ext cx="7224610" cy="2452223"/>
          </a:xfrm>
          <a:prstGeom prst="rect">
            <a:avLst/>
          </a:prstGeom>
          <a:noFill/>
          <a:ln>
            <a:noFill/>
          </a:ln>
        </p:spPr>
      </p:pic>
      <p:sp>
        <p:nvSpPr>
          <p:cNvPr id="1362" name="Google Shape;1362;p119"/>
          <p:cNvSpPr txBox="1"/>
          <p:nvPr/>
        </p:nvSpPr>
        <p:spPr>
          <a:xfrm>
            <a:off x="952894" y="3953372"/>
            <a:ext cx="7067855" cy="92333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Padding dan spacing yang cukup menjadikan tabel ini mudah dibaca. Baris header dan konten menggunakan warna yang agak berbeda agar mudah dibedakan</a:t>
            </a:r>
            <a:endParaRPr b="0" i="0" sz="1800" u="none" cap="none" strike="noStrike">
              <a:solidFill>
                <a:schemeClr val="dk1"/>
              </a:solidFill>
              <a:latin typeface="Arial"/>
              <a:ea typeface="Arial"/>
              <a:cs typeface="Arial"/>
              <a:sym typeface="Arial"/>
            </a:endParaRPr>
          </a:p>
        </p:txBody>
      </p:sp>
      <p:sp>
        <p:nvSpPr>
          <p:cNvPr id="1363" name="Google Shape;1363;p119"/>
          <p:cNvSpPr txBox="1"/>
          <p:nvPr/>
        </p:nvSpPr>
        <p:spPr>
          <a:xfrm>
            <a:off x="0" y="4846570"/>
            <a:ext cx="228299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200"/>
              <a:buFont typeface="Arial"/>
              <a:buNone/>
            </a:pPr>
            <a:r>
              <a:rPr b="0" i="0" lang="en-US" sz="1200" u="none" cap="none" strike="noStrike">
                <a:solidFill>
                  <a:srgbClr val="7F7F7F"/>
                </a:solidFill>
                <a:latin typeface="Arial"/>
                <a:ea typeface="Arial"/>
                <a:cs typeface="Arial"/>
                <a:sym typeface="Arial"/>
              </a:rPr>
              <a:t>Image copyright datatables.net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pic>
        <p:nvPicPr>
          <p:cNvPr id="1368" name="Google Shape;1368;p12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369" name="Google Shape;1369;p120"/>
          <p:cNvSpPr txBox="1"/>
          <p:nvPr/>
        </p:nvSpPr>
        <p:spPr>
          <a:xfrm>
            <a:off x="-2549813" y="-248097"/>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370" name="Google Shape;1370;p120"/>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371" name="Google Shape;1371;p120"/>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372" name="Google Shape;1372;p120"/>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400"/>
              <a:buFont typeface="Arial"/>
              <a:buNone/>
            </a:pPr>
            <a:r>
              <a:rPr b="1" i="0" lang="en-US" sz="2000" u="none" cap="none" strike="noStrike">
                <a:solidFill>
                  <a:srgbClr val="002060"/>
                </a:solidFill>
                <a:latin typeface="Cambria"/>
                <a:ea typeface="Cambria"/>
                <a:cs typeface="Cambria"/>
                <a:sym typeface="Cambria"/>
              </a:rPr>
              <a:t>Mengimplementasikan Kemudahan Interaksi </a:t>
            </a:r>
            <a:endParaRPr b="1" i="0" sz="2000" u="none" cap="none" strike="noStrike">
              <a:solidFill>
                <a:srgbClr val="002060"/>
              </a:solidFill>
              <a:latin typeface="Cambria"/>
              <a:ea typeface="Cambria"/>
              <a:cs typeface="Cambria"/>
              <a:sym typeface="Cambria"/>
            </a:endParaRPr>
          </a:p>
        </p:txBody>
      </p:sp>
      <p:sp>
        <p:nvSpPr>
          <p:cNvPr id="1373" name="Google Shape;1373;p120"/>
          <p:cNvSpPr txBox="1"/>
          <p:nvPr/>
        </p:nvSpPr>
        <p:spPr>
          <a:xfrm>
            <a:off x="359228" y="879205"/>
            <a:ext cx="8425544"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mbria"/>
                <a:ea typeface="Cambria"/>
                <a:cs typeface="Cambria"/>
                <a:sym typeface="Cambria"/>
              </a:rPr>
              <a:t>9) Bantu pengguna mengenali, mendiagnosis, dan memulihkan dari kesalahan</a:t>
            </a:r>
            <a:endParaRPr b="1" i="0" sz="20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2000"/>
              <a:buFont typeface="Cambria"/>
              <a:buChar char="•"/>
            </a:pPr>
            <a:r>
              <a:rPr b="0" i="0" lang="en-US" sz="2000" u="none" cap="none" strike="noStrike">
                <a:solidFill>
                  <a:schemeClr val="dk1"/>
                </a:solidFill>
                <a:latin typeface="Cambria"/>
                <a:ea typeface="Cambria"/>
                <a:cs typeface="Cambria"/>
                <a:sym typeface="Cambria"/>
              </a:rPr>
              <a:t>Pesan kesalahan harus diekspresikan dalam bahasa sederhana (tanpa kode), menunjukkan masalah dengan tepat, dan secara konstruktif menyarankan solusi.</a:t>
            </a:r>
            <a:endParaRPr b="0" i="0" sz="1400" u="none" cap="none" strike="noStrike">
              <a:solidFill>
                <a:srgbClr val="000000"/>
              </a:solidFill>
              <a:latin typeface="Cambria"/>
              <a:ea typeface="Cambria"/>
              <a:cs typeface="Cambria"/>
              <a:sym typeface="Cambria"/>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pic>
        <p:nvPicPr>
          <p:cNvPr id="1378" name="Google Shape;1378;p12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379" name="Google Shape;1379;p121"/>
          <p:cNvSpPr txBox="1"/>
          <p:nvPr/>
        </p:nvSpPr>
        <p:spPr>
          <a:xfrm>
            <a:off x="-2549813" y="-248097"/>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380" name="Google Shape;1380;p121"/>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381" name="Google Shape;1381;p121"/>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382" name="Google Shape;1382;p121"/>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400"/>
              <a:buFont typeface="Arial"/>
              <a:buNone/>
            </a:pPr>
            <a:r>
              <a:rPr b="1" i="0" lang="en-US" sz="2000" u="none" cap="none" strike="noStrike">
                <a:solidFill>
                  <a:srgbClr val="002060"/>
                </a:solidFill>
                <a:latin typeface="Cambria"/>
                <a:ea typeface="Cambria"/>
                <a:cs typeface="Cambria"/>
                <a:sym typeface="Cambria"/>
              </a:rPr>
              <a:t>Mengimplementasikan Kemudahan Interaksi </a:t>
            </a:r>
            <a:endParaRPr b="1" i="0" sz="2000" u="none" cap="none" strike="noStrike">
              <a:solidFill>
                <a:srgbClr val="002060"/>
              </a:solidFill>
              <a:latin typeface="Cambria"/>
              <a:ea typeface="Cambria"/>
              <a:cs typeface="Cambria"/>
              <a:sym typeface="Cambria"/>
            </a:endParaRPr>
          </a:p>
        </p:txBody>
      </p:sp>
      <p:sp>
        <p:nvSpPr>
          <p:cNvPr id="1383" name="Google Shape;1383;p121"/>
          <p:cNvSpPr txBox="1"/>
          <p:nvPr/>
        </p:nvSpPr>
        <p:spPr>
          <a:xfrm>
            <a:off x="359228" y="879205"/>
            <a:ext cx="842554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1800" u="none" cap="none" strike="noStrike">
                <a:solidFill>
                  <a:schemeClr val="dk1"/>
                </a:solidFill>
                <a:latin typeface="Cambria"/>
                <a:ea typeface="Cambria"/>
                <a:cs typeface="Cambria"/>
                <a:sym typeface="Cambria"/>
              </a:rPr>
              <a:t>9) Bantu pengguna mengenali, mendiagnosis, dan memulihkan dari kesalahan</a:t>
            </a:r>
            <a:endParaRPr b="1" i="0" sz="1800" u="none" cap="none" strike="noStrike">
              <a:solidFill>
                <a:schemeClr val="dk1"/>
              </a:solidFill>
              <a:latin typeface="Cambria"/>
              <a:ea typeface="Cambria"/>
              <a:cs typeface="Cambria"/>
              <a:sym typeface="Cambria"/>
            </a:endParaRPr>
          </a:p>
        </p:txBody>
      </p:sp>
      <p:pic>
        <p:nvPicPr>
          <p:cNvPr id="1384" name="Google Shape;1384;p121"/>
          <p:cNvPicPr preferRelativeResize="0"/>
          <p:nvPr/>
        </p:nvPicPr>
        <p:blipFill rotWithShape="1">
          <a:blip r:embed="rId6">
            <a:alphaModFix/>
          </a:blip>
          <a:srcRect b="0" l="0" r="0" t="0"/>
          <a:stretch/>
        </p:blipFill>
        <p:spPr>
          <a:xfrm>
            <a:off x="439525" y="1768060"/>
            <a:ext cx="4302035" cy="2557567"/>
          </a:xfrm>
          <a:prstGeom prst="rect">
            <a:avLst/>
          </a:prstGeom>
          <a:noFill/>
          <a:ln>
            <a:noFill/>
          </a:ln>
        </p:spPr>
      </p:pic>
      <p:sp>
        <p:nvSpPr>
          <p:cNvPr id="1385" name="Google Shape;1385;p121"/>
          <p:cNvSpPr txBox="1"/>
          <p:nvPr/>
        </p:nvSpPr>
        <p:spPr>
          <a:xfrm>
            <a:off x="4899858" y="1862996"/>
            <a:ext cx="410045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Cambria"/>
                <a:ea typeface="Cambria"/>
                <a:cs typeface="Cambria"/>
                <a:sym typeface="Cambria"/>
              </a:rPr>
              <a:t>Memberikan umpan balik langsung dengan instruksi spesifik</a:t>
            </a:r>
            <a:endParaRPr b="0" i="0" sz="1800" u="none" cap="none" strike="noStrike">
              <a:solidFill>
                <a:schemeClr val="dk1"/>
              </a:solidFill>
              <a:latin typeface="Cambria"/>
              <a:ea typeface="Cambria"/>
              <a:cs typeface="Cambria"/>
              <a:sym typeface="Cambria"/>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pic>
        <p:nvPicPr>
          <p:cNvPr id="1390" name="Google Shape;1390;p12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391" name="Google Shape;1391;p122"/>
          <p:cNvSpPr txBox="1"/>
          <p:nvPr/>
        </p:nvSpPr>
        <p:spPr>
          <a:xfrm>
            <a:off x="-2549813" y="-248097"/>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392" name="Google Shape;1392;p122"/>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393" name="Google Shape;1393;p122"/>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394" name="Google Shape;1394;p122"/>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400"/>
              <a:buFont typeface="Arial"/>
              <a:buNone/>
            </a:pPr>
            <a:r>
              <a:rPr b="1" i="0" lang="en-US" sz="2000" u="none" cap="none" strike="noStrike">
                <a:solidFill>
                  <a:srgbClr val="002060"/>
                </a:solidFill>
                <a:latin typeface="Cambria"/>
                <a:ea typeface="Cambria"/>
                <a:cs typeface="Cambria"/>
                <a:sym typeface="Cambria"/>
              </a:rPr>
              <a:t>Mengimplementasikan Kemudahan Interaksi </a:t>
            </a:r>
            <a:endParaRPr b="1" i="0" sz="2000" u="none" cap="none" strike="noStrike">
              <a:solidFill>
                <a:srgbClr val="002060"/>
              </a:solidFill>
              <a:latin typeface="Cambria"/>
              <a:ea typeface="Cambria"/>
              <a:cs typeface="Cambria"/>
              <a:sym typeface="Cambria"/>
            </a:endParaRPr>
          </a:p>
        </p:txBody>
      </p:sp>
      <p:sp>
        <p:nvSpPr>
          <p:cNvPr id="1395" name="Google Shape;1395;p122"/>
          <p:cNvSpPr txBox="1"/>
          <p:nvPr/>
        </p:nvSpPr>
        <p:spPr>
          <a:xfrm>
            <a:off x="359228" y="879205"/>
            <a:ext cx="842554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mbria"/>
                <a:ea typeface="Cambria"/>
                <a:cs typeface="Cambria"/>
                <a:sym typeface="Cambria"/>
              </a:rPr>
              <a:t>9) Bantu pengguna mengenali, mendiagnosis, dan memulihkan dari kesalahan</a:t>
            </a:r>
            <a:endParaRPr b="1" i="0" sz="2000" u="none" cap="none" strike="noStrike">
              <a:solidFill>
                <a:schemeClr val="dk1"/>
              </a:solidFill>
              <a:latin typeface="Cambria"/>
              <a:ea typeface="Cambria"/>
              <a:cs typeface="Cambria"/>
              <a:sym typeface="Cambria"/>
            </a:endParaRPr>
          </a:p>
        </p:txBody>
      </p:sp>
      <p:pic>
        <p:nvPicPr>
          <p:cNvPr id="1396" name="Google Shape;1396;p122"/>
          <p:cNvPicPr preferRelativeResize="0"/>
          <p:nvPr/>
        </p:nvPicPr>
        <p:blipFill rotWithShape="1">
          <a:blip r:embed="rId6">
            <a:alphaModFix/>
          </a:blip>
          <a:srcRect b="0" l="0" r="0" t="0"/>
          <a:stretch/>
        </p:blipFill>
        <p:spPr>
          <a:xfrm>
            <a:off x="222069" y="1862996"/>
            <a:ext cx="4993634" cy="2710830"/>
          </a:xfrm>
          <a:prstGeom prst="rect">
            <a:avLst/>
          </a:prstGeom>
          <a:noFill/>
          <a:ln>
            <a:noFill/>
          </a:ln>
        </p:spPr>
      </p:pic>
      <p:sp>
        <p:nvSpPr>
          <p:cNvPr id="1397" name="Google Shape;1397;p122"/>
          <p:cNvSpPr/>
          <p:nvPr/>
        </p:nvSpPr>
        <p:spPr>
          <a:xfrm>
            <a:off x="5514625" y="2347546"/>
            <a:ext cx="3270147" cy="147732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Cambria"/>
                <a:ea typeface="Cambria"/>
                <a:cs typeface="Cambria"/>
                <a:sym typeface="Cambria"/>
              </a:rPr>
              <a:t>Menggunakan gambar yang lucu, tetapi memberikan alternatif yang layak (daftar artikel dan tautan blog) dan tindakan (laporkan)</a:t>
            </a:r>
            <a:endParaRPr b="0" i="0" sz="1800" u="none" cap="none" strike="noStrike">
              <a:solidFill>
                <a:schemeClr val="dk1"/>
              </a:solidFill>
              <a:latin typeface="Cambria"/>
              <a:ea typeface="Cambria"/>
              <a:cs typeface="Cambria"/>
              <a:sym typeface="Cambria"/>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pic>
        <p:nvPicPr>
          <p:cNvPr id="1402" name="Google Shape;1402;p12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403" name="Google Shape;1403;p123"/>
          <p:cNvSpPr txBox="1"/>
          <p:nvPr/>
        </p:nvSpPr>
        <p:spPr>
          <a:xfrm>
            <a:off x="-2549813" y="-248097"/>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404" name="Google Shape;1404;p123"/>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405" name="Google Shape;1405;p123"/>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406" name="Google Shape;1406;p123"/>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400"/>
              <a:buFont typeface="Arial"/>
              <a:buNone/>
            </a:pPr>
            <a:r>
              <a:rPr b="1" i="0" lang="en-US" sz="2000" u="none" cap="none" strike="noStrike">
                <a:solidFill>
                  <a:srgbClr val="002060"/>
                </a:solidFill>
                <a:latin typeface="Cambria"/>
                <a:ea typeface="Cambria"/>
                <a:cs typeface="Cambria"/>
                <a:sym typeface="Cambria"/>
              </a:rPr>
              <a:t>Mengimplementasikan Kemudahan Interaksi </a:t>
            </a:r>
            <a:endParaRPr b="1" i="0" sz="2000" u="none" cap="none" strike="noStrike">
              <a:solidFill>
                <a:srgbClr val="002060"/>
              </a:solidFill>
              <a:latin typeface="Cambria"/>
              <a:ea typeface="Cambria"/>
              <a:cs typeface="Cambria"/>
              <a:sym typeface="Cambria"/>
            </a:endParaRPr>
          </a:p>
        </p:txBody>
      </p:sp>
      <p:sp>
        <p:nvSpPr>
          <p:cNvPr id="1407" name="Google Shape;1407;p123"/>
          <p:cNvSpPr txBox="1"/>
          <p:nvPr/>
        </p:nvSpPr>
        <p:spPr>
          <a:xfrm>
            <a:off x="359228" y="879205"/>
            <a:ext cx="8425544" cy="224676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mbria"/>
                <a:ea typeface="Cambria"/>
                <a:cs typeface="Cambria"/>
                <a:sym typeface="Cambria"/>
              </a:rPr>
              <a:t>10) Bantuan dan Dokumentasi</a:t>
            </a:r>
            <a:endParaRPr b="1" i="0" sz="2000" u="none" cap="none" strike="noStrike">
              <a:solidFill>
                <a:schemeClr val="dk1"/>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2000"/>
              <a:buFont typeface="Cambria"/>
              <a:buChar char="•"/>
            </a:pPr>
            <a:r>
              <a:rPr b="0" i="0" lang="en-US" sz="2000" u="none" cap="none" strike="noStrike">
                <a:solidFill>
                  <a:schemeClr val="dk1"/>
                </a:solidFill>
                <a:latin typeface="Cambria"/>
                <a:ea typeface="Cambria"/>
                <a:cs typeface="Cambria"/>
                <a:sym typeface="Cambria"/>
              </a:rPr>
              <a:t>Meskipun lebih baik jika sistem dapat digunakan tanpa dokumentasi, mungkin perlu memberikan bantuan dan dokumentasi. </a:t>
            </a:r>
            <a:endParaRPr b="0" i="0" sz="1400" u="none" cap="none" strike="noStrike">
              <a:solidFill>
                <a:srgbClr val="000000"/>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2000"/>
              <a:buFont typeface="Cambria"/>
              <a:buChar char="•"/>
            </a:pPr>
            <a:r>
              <a:rPr b="0" i="0" lang="en-US" sz="2000" u="none" cap="none" strike="noStrike">
                <a:solidFill>
                  <a:schemeClr val="dk1"/>
                </a:solidFill>
                <a:latin typeface="Cambria"/>
                <a:ea typeface="Cambria"/>
                <a:cs typeface="Cambria"/>
                <a:sym typeface="Cambria"/>
              </a:rPr>
              <a:t>Setiap informasi seperti itu harus mudah dicari, difokuskan pada aktifitas pengguna, daftar langkah konkret yang harus dilakukan, dan tidak terlalu besar.</a:t>
            </a:r>
            <a:endParaRPr b="0" i="0" sz="1400" u="none" cap="none" strike="noStrike">
              <a:solidFill>
                <a:srgbClr val="000000"/>
              </a:solidFill>
              <a:latin typeface="Cambria"/>
              <a:ea typeface="Cambria"/>
              <a:cs typeface="Cambria"/>
              <a:sym typeface="Cambr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2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48" name="Google Shape;248;p2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49" name="Google Shape;249;p28"/>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250" name="Google Shape;250;p28"/>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251" name="Google Shape;251;p28"/>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Cambria"/>
                <a:ea typeface="Cambria"/>
                <a:cs typeface="Cambria"/>
                <a:sym typeface="Cambria"/>
              </a:rPr>
              <a:t>Encoding dan Charset</a:t>
            </a:r>
            <a:endParaRPr b="1" i="0" sz="2400" u="none" cap="none" strike="noStrike">
              <a:solidFill>
                <a:srgbClr val="002060"/>
              </a:solidFill>
              <a:latin typeface="Cambria"/>
              <a:ea typeface="Cambria"/>
              <a:cs typeface="Cambria"/>
              <a:sym typeface="Cambria"/>
            </a:endParaRPr>
          </a:p>
        </p:txBody>
      </p:sp>
      <p:sp>
        <p:nvSpPr>
          <p:cNvPr id="252" name="Google Shape;252;p28"/>
          <p:cNvSpPr/>
          <p:nvPr/>
        </p:nvSpPr>
        <p:spPr>
          <a:xfrm>
            <a:off x="331180" y="876953"/>
            <a:ext cx="4328955" cy="3785611"/>
          </a:xfrm>
          <a:prstGeom prst="rect">
            <a:avLst/>
          </a:prstGeom>
          <a:noFill/>
          <a:ln>
            <a:noFill/>
          </a:ln>
        </p:spPr>
        <p:txBody>
          <a:bodyPr anchorCtr="0" anchor="t" bIns="45700" lIns="91425" spcFirstLastPara="1" rIns="91425" wrap="square" tIns="45700">
            <a:spAutoFit/>
          </a:bodyPr>
          <a:lstStyle/>
          <a:p>
            <a:pPr indent="-152400" lvl="0" marL="0" marR="0" rtl="0" algn="l">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Gunakan encoding standard untuk dokumen HTML anda, yaitu UTF-8 Normalization Form C (NFC) </a:t>
            </a:r>
            <a:endParaRPr b="0" i="0" sz="1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Noto Sans Symbols"/>
              <a:buNone/>
            </a:pPr>
            <a:r>
              <a:t/>
            </a:r>
            <a:endParaRPr b="0" i="0" sz="2400" u="none" cap="none" strike="noStrike">
              <a:solidFill>
                <a:srgbClr val="000000"/>
              </a:solidFill>
              <a:latin typeface="Cambria"/>
              <a:ea typeface="Cambria"/>
              <a:cs typeface="Cambria"/>
              <a:sym typeface="Cambria"/>
            </a:endParaRPr>
          </a:p>
          <a:p>
            <a:pPr indent="-152400" lvl="0" marL="0" marR="0" rtl="0" algn="l">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Beberapa contoh untuk encoding character yang biasa digunakan</a:t>
            </a:r>
            <a:endParaRPr b="0" i="0" sz="2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Noto Sans Symbols"/>
              <a:buNone/>
            </a:pPr>
            <a:r>
              <a:t/>
            </a:r>
            <a:endParaRPr b="0" i="0" sz="2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Noto Sans Symbols"/>
              <a:buNone/>
            </a:pPr>
            <a:r>
              <a:t/>
            </a:r>
            <a:endParaRPr b="0" i="0" sz="2400" u="none" cap="none" strike="noStrike">
              <a:solidFill>
                <a:srgbClr val="000000"/>
              </a:solidFill>
              <a:latin typeface="Cambria"/>
              <a:ea typeface="Cambria"/>
              <a:cs typeface="Cambria"/>
              <a:sym typeface="Cambria"/>
            </a:endParaRPr>
          </a:p>
        </p:txBody>
      </p:sp>
      <p:pic>
        <p:nvPicPr>
          <p:cNvPr id="253" name="Google Shape;253;p28"/>
          <p:cNvPicPr preferRelativeResize="0"/>
          <p:nvPr/>
        </p:nvPicPr>
        <p:blipFill rotWithShape="1">
          <a:blip r:embed="rId6">
            <a:alphaModFix/>
          </a:blip>
          <a:srcRect b="0" l="0" r="0" t="0"/>
          <a:stretch/>
        </p:blipFill>
        <p:spPr>
          <a:xfrm>
            <a:off x="4878484" y="876953"/>
            <a:ext cx="3816662" cy="1054453"/>
          </a:xfrm>
          <a:prstGeom prst="rect">
            <a:avLst/>
          </a:prstGeom>
          <a:noFill/>
          <a:ln>
            <a:noFill/>
          </a:ln>
        </p:spPr>
      </p:pic>
      <p:pic>
        <p:nvPicPr>
          <p:cNvPr id="254" name="Google Shape;254;p28"/>
          <p:cNvPicPr preferRelativeResize="0"/>
          <p:nvPr/>
        </p:nvPicPr>
        <p:blipFill rotWithShape="1">
          <a:blip r:embed="rId7">
            <a:alphaModFix/>
          </a:blip>
          <a:srcRect b="0" l="0" r="0" t="0"/>
          <a:stretch/>
        </p:blipFill>
        <p:spPr>
          <a:xfrm>
            <a:off x="5995514" y="2478522"/>
            <a:ext cx="1582601" cy="2028074"/>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pic>
        <p:nvPicPr>
          <p:cNvPr id="1412" name="Google Shape;1412;p12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413" name="Google Shape;1413;p124"/>
          <p:cNvSpPr txBox="1"/>
          <p:nvPr/>
        </p:nvSpPr>
        <p:spPr>
          <a:xfrm>
            <a:off x="-2549813" y="-248097"/>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414" name="Google Shape;1414;p124"/>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415" name="Google Shape;1415;p124"/>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416" name="Google Shape;1416;p124"/>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400"/>
              <a:buFont typeface="Arial"/>
              <a:buNone/>
            </a:pPr>
            <a:r>
              <a:rPr b="1" i="0" lang="en-US" sz="2000" u="none" cap="none" strike="noStrike">
                <a:solidFill>
                  <a:srgbClr val="002060"/>
                </a:solidFill>
                <a:latin typeface="Arial"/>
                <a:ea typeface="Arial"/>
                <a:cs typeface="Arial"/>
                <a:sym typeface="Arial"/>
              </a:rPr>
              <a:t>Mengimplementasikan Kemudahan Interaksi </a:t>
            </a:r>
            <a:endParaRPr b="1" i="0" sz="2000" u="none" cap="none" strike="noStrike">
              <a:solidFill>
                <a:srgbClr val="002060"/>
              </a:solidFill>
              <a:latin typeface="Arial"/>
              <a:ea typeface="Arial"/>
              <a:cs typeface="Arial"/>
              <a:sym typeface="Arial"/>
            </a:endParaRPr>
          </a:p>
        </p:txBody>
      </p:sp>
      <p:sp>
        <p:nvSpPr>
          <p:cNvPr id="1417" name="Google Shape;1417;p124"/>
          <p:cNvSpPr txBox="1"/>
          <p:nvPr/>
        </p:nvSpPr>
        <p:spPr>
          <a:xfrm>
            <a:off x="359228" y="879205"/>
            <a:ext cx="8425544" cy="40011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mbria"/>
                <a:ea typeface="Cambria"/>
                <a:cs typeface="Cambria"/>
                <a:sym typeface="Cambria"/>
              </a:rPr>
              <a:t>10) Bantuan dan Dokumentasi</a:t>
            </a:r>
            <a:endParaRPr b="1" i="0" sz="2000" u="none" cap="none" strike="noStrike">
              <a:solidFill>
                <a:schemeClr val="dk1"/>
              </a:solidFill>
              <a:latin typeface="Cambria"/>
              <a:ea typeface="Cambria"/>
              <a:cs typeface="Cambria"/>
              <a:sym typeface="Cambria"/>
            </a:endParaRPr>
          </a:p>
        </p:txBody>
      </p:sp>
      <p:pic>
        <p:nvPicPr>
          <p:cNvPr id="1418" name="Google Shape;1418;p124"/>
          <p:cNvPicPr preferRelativeResize="0"/>
          <p:nvPr/>
        </p:nvPicPr>
        <p:blipFill rotWithShape="1">
          <a:blip r:embed="rId6">
            <a:alphaModFix/>
          </a:blip>
          <a:srcRect b="0" l="0" r="0" t="0"/>
          <a:stretch/>
        </p:blipFill>
        <p:spPr>
          <a:xfrm>
            <a:off x="359228" y="1602875"/>
            <a:ext cx="4347572" cy="2580161"/>
          </a:xfrm>
          <a:prstGeom prst="rect">
            <a:avLst/>
          </a:prstGeom>
          <a:noFill/>
          <a:ln>
            <a:noFill/>
          </a:ln>
        </p:spPr>
      </p:pic>
      <p:sp>
        <p:nvSpPr>
          <p:cNvPr id="1419" name="Google Shape;1419;p124"/>
          <p:cNvSpPr txBox="1"/>
          <p:nvPr/>
        </p:nvSpPr>
        <p:spPr>
          <a:xfrm>
            <a:off x="5211339" y="1555220"/>
            <a:ext cx="3573433" cy="120032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Cambria"/>
                <a:ea typeface="Cambria"/>
                <a:cs typeface="Cambria"/>
                <a:sym typeface="Cambria"/>
              </a:rPr>
              <a:t>Bantuan kontekstual (ini adalah contoh bantuan dalam modul ‘Kolase’) kiat di Picnik jelas dan mudah dinavigasi</a:t>
            </a:r>
            <a:endParaRPr b="0" i="0" sz="1800" u="none" cap="none" strike="noStrike">
              <a:solidFill>
                <a:schemeClr val="dk1"/>
              </a:solidFill>
              <a:latin typeface="Cambria"/>
              <a:ea typeface="Cambria"/>
              <a:cs typeface="Cambria"/>
              <a:sym typeface="Cambria"/>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pic>
        <p:nvPicPr>
          <p:cNvPr id="1424" name="Google Shape;1424;p12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425" name="Google Shape;1425;p125"/>
          <p:cNvSpPr txBox="1"/>
          <p:nvPr/>
        </p:nvSpPr>
        <p:spPr>
          <a:xfrm>
            <a:off x="-2549813" y="-248097"/>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426" name="Google Shape;1426;p12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427" name="Google Shape;1427;p12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428" name="Google Shape;1428;p125"/>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400"/>
              <a:buFont typeface="Arial"/>
              <a:buNone/>
            </a:pPr>
            <a:r>
              <a:rPr b="1" i="0" lang="en-US" sz="2400" u="none" cap="none" strike="noStrike">
                <a:solidFill>
                  <a:srgbClr val="002060"/>
                </a:solidFill>
                <a:latin typeface="Arial"/>
                <a:ea typeface="Arial"/>
                <a:cs typeface="Arial"/>
                <a:sym typeface="Arial"/>
              </a:rPr>
              <a:t>Mengimplementasikan Kemudahan Interaksi </a:t>
            </a:r>
            <a:endParaRPr b="1" i="0" sz="2400" u="none" cap="none" strike="noStrike">
              <a:solidFill>
                <a:srgbClr val="002060"/>
              </a:solidFill>
              <a:latin typeface="Arial"/>
              <a:ea typeface="Arial"/>
              <a:cs typeface="Arial"/>
              <a:sym typeface="Arial"/>
            </a:endParaRPr>
          </a:p>
        </p:txBody>
      </p:sp>
      <p:sp>
        <p:nvSpPr>
          <p:cNvPr id="1429" name="Google Shape;1429;p125"/>
          <p:cNvSpPr txBox="1"/>
          <p:nvPr/>
        </p:nvSpPr>
        <p:spPr>
          <a:xfrm>
            <a:off x="359228" y="879205"/>
            <a:ext cx="8425544" cy="40011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10) Bantuan dan Dokumentasi</a:t>
            </a:r>
            <a:endParaRPr b="1" i="0" sz="2000" u="none" cap="none" strike="noStrike">
              <a:solidFill>
                <a:schemeClr val="dk1"/>
              </a:solidFill>
              <a:latin typeface="Arial"/>
              <a:ea typeface="Arial"/>
              <a:cs typeface="Arial"/>
              <a:sym typeface="Arial"/>
            </a:endParaRPr>
          </a:p>
        </p:txBody>
      </p:sp>
      <p:sp>
        <p:nvSpPr>
          <p:cNvPr id="1430" name="Google Shape;1430;p125"/>
          <p:cNvSpPr txBox="1"/>
          <p:nvPr/>
        </p:nvSpPr>
        <p:spPr>
          <a:xfrm>
            <a:off x="5211339" y="1555220"/>
            <a:ext cx="3710592" cy="92333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Bantuan ”</a:t>
            </a:r>
            <a:r>
              <a:rPr b="0" i="1" lang="en-US" sz="1800" u="none" cap="none" strike="noStrike">
                <a:solidFill>
                  <a:schemeClr val="dk1"/>
                </a:solidFill>
                <a:latin typeface="Arial"/>
                <a:ea typeface="Arial"/>
                <a:cs typeface="Arial"/>
                <a:sym typeface="Arial"/>
              </a:rPr>
              <a:t>tooltip</a:t>
            </a:r>
            <a:r>
              <a:rPr b="0" i="0" lang="en-US" sz="1800" u="none" cap="none" strike="noStrike">
                <a:solidFill>
                  <a:schemeClr val="dk1"/>
                </a:solidFill>
                <a:latin typeface="Arial"/>
                <a:ea typeface="Arial"/>
                <a:cs typeface="Arial"/>
                <a:sym typeface="Arial"/>
              </a:rPr>
              <a:t>” dapat digunakan untuk membuat bantuan sederhana untuk elemen tertentu</a:t>
            </a:r>
            <a:endParaRPr b="0" i="0" sz="1800" u="none" cap="none" strike="noStrike">
              <a:solidFill>
                <a:schemeClr val="dk1"/>
              </a:solidFill>
              <a:latin typeface="Arial"/>
              <a:ea typeface="Arial"/>
              <a:cs typeface="Arial"/>
              <a:sym typeface="Arial"/>
            </a:endParaRPr>
          </a:p>
        </p:txBody>
      </p:sp>
      <p:pic>
        <p:nvPicPr>
          <p:cNvPr descr="A screenshot of a cell phone&#10;&#10;Description automatically generated" id="1431" name="Google Shape;1431;p125"/>
          <p:cNvPicPr preferRelativeResize="0"/>
          <p:nvPr/>
        </p:nvPicPr>
        <p:blipFill rotWithShape="1">
          <a:blip r:embed="rId6">
            <a:alphaModFix/>
          </a:blip>
          <a:srcRect b="0" l="0" r="0" t="0"/>
          <a:stretch/>
        </p:blipFill>
        <p:spPr>
          <a:xfrm>
            <a:off x="474872" y="1555220"/>
            <a:ext cx="4606579" cy="2875444"/>
          </a:xfrm>
          <a:prstGeom prst="rect">
            <a:avLst/>
          </a:prstGeom>
          <a:noFill/>
          <a:ln>
            <a:noFill/>
          </a:ln>
        </p:spPr>
      </p:pic>
      <p:sp>
        <p:nvSpPr>
          <p:cNvPr id="1432" name="Google Shape;1432;p125"/>
          <p:cNvSpPr txBox="1"/>
          <p:nvPr/>
        </p:nvSpPr>
        <p:spPr>
          <a:xfrm>
            <a:off x="0" y="4870861"/>
            <a:ext cx="196880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200"/>
              <a:buFont typeface="Arial"/>
              <a:buNone/>
            </a:pPr>
            <a:r>
              <a:rPr b="0" i="0" lang="en-US" sz="1200" u="none" cap="none" strike="noStrike">
                <a:solidFill>
                  <a:srgbClr val="7F7F7F"/>
                </a:solidFill>
                <a:latin typeface="Arial"/>
                <a:ea typeface="Arial"/>
                <a:cs typeface="Arial"/>
                <a:sym typeface="Arial"/>
              </a:rPr>
              <a:t>Image copyright JQueryUI</a:t>
            </a:r>
            <a:endParaRPr b="0" i="0" sz="1200" u="none" cap="none" strike="noStrike">
              <a:solidFill>
                <a:srgbClr val="7F7F7F"/>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pic>
        <p:nvPicPr>
          <p:cNvPr id="1437" name="Google Shape;1437;p12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438" name="Google Shape;1438;p126"/>
          <p:cNvSpPr txBox="1"/>
          <p:nvPr/>
        </p:nvSpPr>
        <p:spPr>
          <a:xfrm>
            <a:off x="-2549813" y="-248097"/>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439" name="Google Shape;1439;p126"/>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440" name="Google Shape;1440;p126"/>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441" name="Google Shape;1441;p126"/>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400"/>
              <a:buFont typeface="Arial"/>
              <a:buNone/>
            </a:pPr>
            <a:r>
              <a:rPr b="1" i="0" lang="en-US" sz="2400" u="none" cap="none" strike="noStrike">
                <a:solidFill>
                  <a:srgbClr val="002060"/>
                </a:solidFill>
                <a:latin typeface="Arial"/>
                <a:ea typeface="Arial"/>
                <a:cs typeface="Arial"/>
                <a:sym typeface="Arial"/>
              </a:rPr>
              <a:t>Kesimpulan</a:t>
            </a:r>
            <a:endParaRPr b="1" i="0" sz="2400" u="none" cap="none" strike="noStrike">
              <a:solidFill>
                <a:srgbClr val="002060"/>
              </a:solidFill>
              <a:latin typeface="Arial"/>
              <a:ea typeface="Arial"/>
              <a:cs typeface="Arial"/>
              <a:sym typeface="Arial"/>
            </a:endParaRPr>
          </a:p>
        </p:txBody>
      </p:sp>
      <p:sp>
        <p:nvSpPr>
          <p:cNvPr id="1442" name="Google Shape;1442;p126"/>
          <p:cNvSpPr txBox="1"/>
          <p:nvPr/>
        </p:nvSpPr>
        <p:spPr>
          <a:xfrm>
            <a:off x="359228" y="879205"/>
            <a:ext cx="8425544" cy="3785652"/>
          </a:xfrm>
          <a:prstGeom prst="rect">
            <a:avLst/>
          </a:prstGeom>
          <a:noFill/>
          <a:ln>
            <a:noFill/>
          </a:ln>
        </p:spPr>
        <p:txBody>
          <a:bodyPr anchorCtr="0" anchor="t" bIns="45700" lIns="91425" spcFirstLastPara="1" rIns="91425" wrap="square" tIns="45700">
            <a:spAutoFit/>
          </a:bodyPr>
          <a:lstStyle/>
          <a:p>
            <a:pPr indent="-336550" lvl="0" marL="342900" marR="0" rtl="0" algn="just">
              <a:lnSpc>
                <a:spcPct val="100000"/>
              </a:lnSpc>
              <a:spcBef>
                <a:spcPts val="0"/>
              </a:spcBef>
              <a:spcAft>
                <a:spcPts val="0"/>
              </a:spcAft>
              <a:buClr>
                <a:srgbClr val="000000"/>
              </a:buClr>
              <a:buSzPts val="2300"/>
              <a:buFont typeface="Cambria"/>
              <a:buAutoNum type="arabicPeriod"/>
            </a:pPr>
            <a:r>
              <a:rPr b="0" i="0" lang="en-US" sz="2300" u="none" cap="none" strike="noStrike">
                <a:solidFill>
                  <a:srgbClr val="000000"/>
                </a:solidFill>
                <a:latin typeface="Cambria"/>
                <a:ea typeface="Cambria"/>
                <a:cs typeface="Cambria"/>
                <a:sym typeface="Cambria"/>
              </a:rPr>
              <a:t>Agar kode program yang kita buat rapi, benar, mudah dibaca dan dipahami baik oleh kita sendiri maupun orang lain, maka penulisan kode program harus mengikuti kaidah yang sudah disepakati oleh konsorsium.</a:t>
            </a:r>
            <a:endParaRPr b="0" i="0" sz="1300" u="none" cap="none" strike="noStrike">
              <a:solidFill>
                <a:srgbClr val="000000"/>
              </a:solidFill>
              <a:latin typeface="Cambria"/>
              <a:ea typeface="Cambria"/>
              <a:cs typeface="Cambria"/>
              <a:sym typeface="Cambria"/>
            </a:endParaRPr>
          </a:p>
          <a:p>
            <a:pPr indent="-336550" lvl="0" marL="342900" marR="0" rtl="0" algn="just">
              <a:lnSpc>
                <a:spcPct val="100000"/>
              </a:lnSpc>
              <a:spcBef>
                <a:spcPts val="0"/>
              </a:spcBef>
              <a:spcAft>
                <a:spcPts val="0"/>
              </a:spcAft>
              <a:buClr>
                <a:srgbClr val="000000"/>
              </a:buClr>
              <a:buSzPts val="2300"/>
              <a:buFont typeface="Cambria"/>
              <a:buAutoNum type="arabicPeriod"/>
            </a:pPr>
            <a:r>
              <a:rPr b="0" i="0" lang="en-US" sz="2300" u="none" cap="none" strike="noStrike">
                <a:solidFill>
                  <a:srgbClr val="000000"/>
                </a:solidFill>
                <a:latin typeface="Cambria"/>
                <a:ea typeface="Cambria"/>
                <a:cs typeface="Cambria"/>
                <a:sym typeface="Cambria"/>
              </a:rPr>
              <a:t>Efisiensi kode terhadap penggunaan sumber daya diukur dengan parameter kecepatan eksekusi dan penggunaan memory</a:t>
            </a:r>
            <a:endParaRPr b="0" i="0" sz="1300" u="none" cap="none" strike="noStrike">
              <a:solidFill>
                <a:srgbClr val="000000"/>
              </a:solidFill>
              <a:latin typeface="Cambria"/>
              <a:ea typeface="Cambria"/>
              <a:cs typeface="Cambria"/>
              <a:sym typeface="Cambria"/>
            </a:endParaRPr>
          </a:p>
          <a:p>
            <a:pPr indent="-336550" lvl="0" marL="342900" marR="0" rtl="0" algn="just">
              <a:lnSpc>
                <a:spcPct val="100000"/>
              </a:lnSpc>
              <a:spcBef>
                <a:spcPts val="0"/>
              </a:spcBef>
              <a:spcAft>
                <a:spcPts val="0"/>
              </a:spcAft>
              <a:buClr>
                <a:srgbClr val="000000"/>
              </a:buClr>
              <a:buSzPts val="2300"/>
              <a:buFont typeface="Cambria"/>
              <a:buAutoNum type="arabicPeriod"/>
            </a:pPr>
            <a:r>
              <a:rPr b="0" i="0" lang="en-US" sz="2300" u="none" cap="none" strike="noStrike">
                <a:solidFill>
                  <a:srgbClr val="000000"/>
                </a:solidFill>
                <a:latin typeface="Cambria"/>
                <a:ea typeface="Cambria"/>
                <a:cs typeface="Cambria"/>
                <a:sym typeface="Cambria"/>
              </a:rPr>
              <a:t>Efisiensi kode dilakukan dengan tetap memperhatikan faktor kemudahan penggunaan (useability) dan keindahan (estetika)</a:t>
            </a:r>
            <a:endParaRPr b="0" i="0" sz="1300" u="none" cap="none" strike="noStrike">
              <a:solidFill>
                <a:srgbClr val="000000"/>
              </a:solidFill>
              <a:latin typeface="Cambria"/>
              <a:ea typeface="Cambria"/>
              <a:cs typeface="Cambria"/>
              <a:sym typeface="Cambria"/>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pic>
        <p:nvPicPr>
          <p:cNvPr id="1447" name="Google Shape;1447;p12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448" name="Google Shape;1448;p127"/>
          <p:cNvSpPr txBox="1"/>
          <p:nvPr/>
        </p:nvSpPr>
        <p:spPr>
          <a:xfrm>
            <a:off x="-2549813" y="-248097"/>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449" name="Google Shape;1449;p127"/>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450" name="Google Shape;1450;p127"/>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451" name="Google Shape;1451;p127"/>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400"/>
              <a:buFont typeface="Arial"/>
              <a:buNone/>
            </a:pPr>
            <a:r>
              <a:rPr b="1" i="0" lang="en-US" sz="2400" u="none" cap="none" strike="noStrike">
                <a:solidFill>
                  <a:srgbClr val="002060"/>
                </a:solidFill>
                <a:latin typeface="Arial"/>
                <a:ea typeface="Arial"/>
                <a:cs typeface="Arial"/>
                <a:sym typeface="Arial"/>
              </a:rPr>
              <a:t>Referensi</a:t>
            </a:r>
            <a:endParaRPr b="1" i="0" sz="2400" u="none" cap="none" strike="noStrike">
              <a:solidFill>
                <a:srgbClr val="002060"/>
              </a:solidFill>
              <a:latin typeface="Arial"/>
              <a:ea typeface="Arial"/>
              <a:cs typeface="Arial"/>
              <a:sym typeface="Arial"/>
            </a:endParaRPr>
          </a:p>
        </p:txBody>
      </p:sp>
      <p:sp>
        <p:nvSpPr>
          <p:cNvPr id="1452" name="Google Shape;1452;p127"/>
          <p:cNvSpPr txBox="1"/>
          <p:nvPr/>
        </p:nvSpPr>
        <p:spPr>
          <a:xfrm>
            <a:off x="359228" y="879205"/>
            <a:ext cx="8425544" cy="2862322"/>
          </a:xfrm>
          <a:prstGeom prst="rect">
            <a:avLst/>
          </a:prstGeom>
          <a:noFill/>
          <a:ln>
            <a:noFill/>
          </a:ln>
        </p:spPr>
        <p:txBody>
          <a:bodyPr anchorCtr="0" anchor="t" bIns="45700" lIns="91425" spcFirstLastPara="1" rIns="91425" wrap="square" tIns="45700">
            <a:spAutoFit/>
          </a:bodyPr>
          <a:lstStyle/>
          <a:p>
            <a:pPr indent="-336550" lvl="0" marL="342900" marR="0" rtl="0" algn="just">
              <a:lnSpc>
                <a:spcPct val="100000"/>
              </a:lnSpc>
              <a:spcBef>
                <a:spcPts val="0"/>
              </a:spcBef>
              <a:spcAft>
                <a:spcPts val="0"/>
              </a:spcAft>
              <a:buClr>
                <a:srgbClr val="000000"/>
              </a:buClr>
              <a:buSzPts val="1700"/>
              <a:buFont typeface="Cambria"/>
              <a:buAutoNum type="arabicPeriod"/>
            </a:pPr>
            <a:r>
              <a:rPr b="0" i="0" lang="en-US" sz="1700" u="none" cap="none" strike="noStrike">
                <a:solidFill>
                  <a:srgbClr val="000000"/>
                </a:solidFill>
                <a:latin typeface="Cambria"/>
                <a:ea typeface="Cambria"/>
                <a:cs typeface="Cambria"/>
                <a:sym typeface="Cambria"/>
              </a:rPr>
              <a:t>https://gist.github.com/ryansechrest/8138375#3-while-do-while</a:t>
            </a:r>
            <a:endParaRPr b="0" i="0" sz="1700" u="none" cap="none" strike="noStrike">
              <a:solidFill>
                <a:srgbClr val="000000"/>
              </a:solidFill>
              <a:latin typeface="Cambria"/>
              <a:ea typeface="Cambria"/>
              <a:cs typeface="Cambria"/>
              <a:sym typeface="Cambria"/>
            </a:endParaRPr>
          </a:p>
          <a:p>
            <a:pPr indent="-336550" lvl="0" marL="342900" marR="0" rtl="0" algn="just">
              <a:lnSpc>
                <a:spcPct val="100000"/>
              </a:lnSpc>
              <a:spcBef>
                <a:spcPts val="0"/>
              </a:spcBef>
              <a:spcAft>
                <a:spcPts val="0"/>
              </a:spcAft>
              <a:buClr>
                <a:srgbClr val="000000"/>
              </a:buClr>
              <a:buSzPts val="1700"/>
              <a:buFont typeface="Cambria"/>
              <a:buAutoNum type="arabicPeriod"/>
            </a:pPr>
            <a:r>
              <a:rPr b="0" i="0" lang="en-US" sz="1700" u="none" cap="none" strike="noStrike">
                <a:solidFill>
                  <a:srgbClr val="000000"/>
                </a:solidFill>
                <a:latin typeface="Cambria"/>
                <a:ea typeface="Cambria"/>
                <a:cs typeface="Cambria"/>
                <a:sym typeface="Cambria"/>
              </a:rPr>
              <a:t>https://php7.org/guidelines/psr-1.html</a:t>
            </a:r>
            <a:endParaRPr b="0" i="0" sz="1700" u="none" cap="none" strike="noStrike">
              <a:solidFill>
                <a:srgbClr val="000000"/>
              </a:solidFill>
              <a:latin typeface="Cambria"/>
              <a:ea typeface="Cambria"/>
              <a:cs typeface="Cambria"/>
              <a:sym typeface="Cambria"/>
            </a:endParaRPr>
          </a:p>
          <a:p>
            <a:pPr indent="-336550" lvl="0" marL="342900" marR="0" rtl="0" algn="just">
              <a:lnSpc>
                <a:spcPct val="100000"/>
              </a:lnSpc>
              <a:spcBef>
                <a:spcPts val="0"/>
              </a:spcBef>
              <a:spcAft>
                <a:spcPts val="0"/>
              </a:spcAft>
              <a:buClr>
                <a:srgbClr val="000000"/>
              </a:buClr>
              <a:buSzPts val="1700"/>
              <a:buFont typeface="Cambria"/>
              <a:buAutoNum type="arabicPeriod"/>
            </a:pPr>
            <a:r>
              <a:rPr b="0" i="0" lang="en-US" sz="1700" u="none" cap="none" strike="noStrike">
                <a:solidFill>
                  <a:srgbClr val="000000"/>
                </a:solidFill>
                <a:latin typeface="Cambria"/>
                <a:ea typeface="Cambria"/>
                <a:cs typeface="Cambria"/>
                <a:sym typeface="Cambria"/>
              </a:rPr>
              <a:t>https://docs.ckan.org/en/ckan-2.7.3/contributing/css.html</a:t>
            </a:r>
            <a:endParaRPr b="0" i="0" sz="1700" u="none" cap="none" strike="noStrike">
              <a:solidFill>
                <a:srgbClr val="000000"/>
              </a:solidFill>
              <a:latin typeface="Cambria"/>
              <a:ea typeface="Cambria"/>
              <a:cs typeface="Cambria"/>
              <a:sym typeface="Cambria"/>
            </a:endParaRPr>
          </a:p>
          <a:p>
            <a:pPr indent="-336550" lvl="0" marL="342900" marR="0" rtl="0" algn="just">
              <a:lnSpc>
                <a:spcPct val="100000"/>
              </a:lnSpc>
              <a:spcBef>
                <a:spcPts val="0"/>
              </a:spcBef>
              <a:spcAft>
                <a:spcPts val="0"/>
              </a:spcAft>
              <a:buClr>
                <a:srgbClr val="000000"/>
              </a:buClr>
              <a:buSzPts val="1700"/>
              <a:buFont typeface="Cambria"/>
              <a:buAutoNum type="arabicPeriod"/>
            </a:pPr>
            <a:r>
              <a:rPr b="0" i="0" lang="en-US" sz="1700" u="none" cap="none" strike="noStrike">
                <a:solidFill>
                  <a:srgbClr val="000000"/>
                </a:solidFill>
                <a:latin typeface="Cambria"/>
                <a:ea typeface="Cambria"/>
                <a:cs typeface="Cambria"/>
                <a:sym typeface="Cambria"/>
              </a:rPr>
              <a:t>https://www.w3.org/TR/2008/NOTE-WCAG20-TECHS-20081211/html.html#H57</a:t>
            </a:r>
            <a:endParaRPr b="0" i="0" sz="1700" u="none" cap="none" strike="noStrike">
              <a:solidFill>
                <a:srgbClr val="000000"/>
              </a:solidFill>
              <a:latin typeface="Cambria"/>
              <a:ea typeface="Cambria"/>
              <a:cs typeface="Cambria"/>
              <a:sym typeface="Cambria"/>
            </a:endParaRPr>
          </a:p>
          <a:p>
            <a:pPr indent="-336550" lvl="0" marL="342900" marR="0" rtl="0" algn="just">
              <a:lnSpc>
                <a:spcPct val="100000"/>
              </a:lnSpc>
              <a:spcBef>
                <a:spcPts val="0"/>
              </a:spcBef>
              <a:spcAft>
                <a:spcPts val="0"/>
              </a:spcAft>
              <a:buClr>
                <a:srgbClr val="000000"/>
              </a:buClr>
              <a:buSzPts val="1700"/>
              <a:buFont typeface="Cambria"/>
              <a:buAutoNum type="arabicPeriod"/>
            </a:pPr>
            <a:r>
              <a:rPr b="0" i="0" lang="en-US" sz="1700" u="none" cap="none" strike="noStrike">
                <a:solidFill>
                  <a:srgbClr val="000000"/>
                </a:solidFill>
                <a:latin typeface="Cambria"/>
                <a:ea typeface="Cambria"/>
                <a:cs typeface="Cambria"/>
                <a:sym typeface="Cambria"/>
              </a:rPr>
              <a:t>https://github.com/xfiveco/html-coding-standards</a:t>
            </a:r>
            <a:endParaRPr b="0" i="0" sz="1300" u="none" cap="none" strike="noStrike">
              <a:solidFill>
                <a:srgbClr val="000000"/>
              </a:solidFill>
              <a:latin typeface="Cambria"/>
              <a:ea typeface="Cambria"/>
              <a:cs typeface="Cambria"/>
              <a:sym typeface="Cambria"/>
            </a:endParaRPr>
          </a:p>
          <a:p>
            <a:pPr indent="-336550" lvl="0" marL="342900" marR="0" rtl="0" algn="just">
              <a:lnSpc>
                <a:spcPct val="100000"/>
              </a:lnSpc>
              <a:spcBef>
                <a:spcPts val="0"/>
              </a:spcBef>
              <a:spcAft>
                <a:spcPts val="0"/>
              </a:spcAft>
              <a:buClr>
                <a:srgbClr val="000000"/>
              </a:buClr>
              <a:buSzPts val="1700"/>
              <a:buFont typeface="Cambria"/>
              <a:buAutoNum type="arabicPeriod"/>
            </a:pPr>
            <a:r>
              <a:rPr b="0" i="0" lang="en-US" sz="1700" u="none" cap="none" strike="noStrike">
                <a:solidFill>
                  <a:srgbClr val="000000"/>
                </a:solidFill>
                <a:latin typeface="Cambria"/>
                <a:ea typeface="Cambria"/>
                <a:cs typeface="Cambria"/>
                <a:sym typeface="Cambria"/>
              </a:rPr>
              <a:t>https://www.php.net/manual/en/function.microtime.php</a:t>
            </a:r>
            <a:endParaRPr b="0" i="0" sz="1300" u="none" cap="none" strike="noStrike">
              <a:solidFill>
                <a:srgbClr val="000000"/>
              </a:solidFill>
              <a:latin typeface="Cambria"/>
              <a:ea typeface="Cambria"/>
              <a:cs typeface="Cambria"/>
              <a:sym typeface="Cambria"/>
            </a:endParaRPr>
          </a:p>
          <a:p>
            <a:pPr indent="-336550" lvl="0" marL="342900" marR="0" rtl="0" algn="just">
              <a:lnSpc>
                <a:spcPct val="100000"/>
              </a:lnSpc>
              <a:spcBef>
                <a:spcPts val="0"/>
              </a:spcBef>
              <a:spcAft>
                <a:spcPts val="0"/>
              </a:spcAft>
              <a:buClr>
                <a:srgbClr val="000000"/>
              </a:buClr>
              <a:buSzPts val="1700"/>
              <a:buFont typeface="Cambria"/>
              <a:buAutoNum type="arabicPeriod"/>
            </a:pPr>
            <a:r>
              <a:rPr b="0" i="0" lang="en-US" sz="1700" u="none" cap="none" strike="noStrike">
                <a:solidFill>
                  <a:srgbClr val="000000"/>
                </a:solidFill>
                <a:latin typeface="Cambria"/>
                <a:ea typeface="Cambria"/>
                <a:cs typeface="Cambria"/>
                <a:sym typeface="Cambria"/>
              </a:rPr>
              <a:t>https://www.interaction-design.org/literature/article/user-interface-design-guidelines-10-rules-of-thumb</a:t>
            </a:r>
            <a:endParaRPr b="0" i="0" sz="1300" u="none" cap="none" strike="noStrike">
              <a:solidFill>
                <a:srgbClr val="000000"/>
              </a:solidFill>
              <a:latin typeface="Cambria"/>
              <a:ea typeface="Cambria"/>
              <a:cs typeface="Cambria"/>
              <a:sym typeface="Cambria"/>
            </a:endParaRPr>
          </a:p>
          <a:p>
            <a:pPr indent="-336550" lvl="0" marL="342900" marR="0" rtl="0" algn="just">
              <a:lnSpc>
                <a:spcPct val="100000"/>
              </a:lnSpc>
              <a:spcBef>
                <a:spcPts val="0"/>
              </a:spcBef>
              <a:spcAft>
                <a:spcPts val="0"/>
              </a:spcAft>
              <a:buClr>
                <a:srgbClr val="000000"/>
              </a:buClr>
              <a:buSzPts val="1700"/>
              <a:buFont typeface="Cambria"/>
              <a:buAutoNum type="arabicPeriod"/>
            </a:pPr>
            <a:r>
              <a:rPr b="0" i="0" lang="en-US" sz="1700" u="none" cap="none" strike="noStrike">
                <a:solidFill>
                  <a:srgbClr val="000000"/>
                </a:solidFill>
                <a:latin typeface="Cambria"/>
                <a:ea typeface="Cambria"/>
                <a:cs typeface="Cambria"/>
                <a:sym typeface="Cambria"/>
              </a:rPr>
              <a:t>http://designingwebinterfaces.com/6-tips-for-a-great-flex-ux-part-5</a:t>
            </a:r>
            <a:endParaRPr b="0" i="0" sz="1300" u="none" cap="none" strike="noStrike">
              <a:solidFill>
                <a:srgbClr val="000000"/>
              </a:solidFill>
              <a:latin typeface="Cambria"/>
              <a:ea typeface="Cambria"/>
              <a:cs typeface="Cambria"/>
              <a:sym typeface="Cambria"/>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pic>
        <p:nvPicPr>
          <p:cNvPr id="1457" name="Google Shape;1457;ge29a5543da_1_5"/>
          <p:cNvPicPr preferRelativeResize="0"/>
          <p:nvPr/>
        </p:nvPicPr>
        <p:blipFill rotWithShape="1">
          <a:blip r:embed="rId3">
            <a:alphaModFix/>
          </a:blip>
          <a:srcRect b="82221" l="-628" r="30708" t="0"/>
          <a:stretch/>
        </p:blipFill>
        <p:spPr>
          <a:xfrm>
            <a:off x="5981399" y="0"/>
            <a:ext cx="3162600" cy="603300"/>
          </a:xfrm>
          <a:prstGeom prst="snip2DiagRect">
            <a:avLst>
              <a:gd fmla="val 0" name="adj1"/>
              <a:gd fmla="val 16667" name="adj2"/>
            </a:avLst>
          </a:prstGeom>
          <a:noFill/>
          <a:ln>
            <a:noFill/>
          </a:ln>
        </p:spPr>
      </p:pic>
      <p:sp>
        <p:nvSpPr>
          <p:cNvPr id="1458" name="Google Shape;1458;ge29a5543da_1_5"/>
          <p:cNvSpPr txBox="1"/>
          <p:nvPr/>
        </p:nvSpPr>
        <p:spPr>
          <a:xfrm>
            <a:off x="-2549813" y="-248097"/>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459" name="Google Shape;1459;ge29a5543da_1_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460" name="Google Shape;1460;ge29a5543da_1_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461" name="Google Shape;1461;ge29a5543da_1_5"/>
          <p:cNvSpPr/>
          <p:nvPr/>
        </p:nvSpPr>
        <p:spPr>
          <a:xfrm>
            <a:off x="331181" y="118750"/>
            <a:ext cx="56502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060"/>
              </a:buClr>
              <a:buSzPts val="2400"/>
              <a:buFont typeface="Arial"/>
              <a:buNone/>
            </a:pPr>
            <a:r>
              <a:rPr b="1" i="0" lang="en-US" sz="2400" u="none" cap="none" strike="noStrike">
                <a:solidFill>
                  <a:srgbClr val="002060"/>
                </a:solidFill>
                <a:latin typeface="Arial"/>
                <a:ea typeface="Arial"/>
                <a:cs typeface="Arial"/>
                <a:sym typeface="Arial"/>
              </a:rPr>
              <a:t>Kontributor</a:t>
            </a:r>
            <a:endParaRPr b="1" i="0" sz="2400" u="none" cap="none" strike="noStrike">
              <a:solidFill>
                <a:srgbClr val="002060"/>
              </a:solidFill>
              <a:latin typeface="Arial"/>
              <a:ea typeface="Arial"/>
              <a:cs typeface="Arial"/>
              <a:sym typeface="Arial"/>
            </a:endParaRPr>
          </a:p>
        </p:txBody>
      </p:sp>
      <p:sp>
        <p:nvSpPr>
          <p:cNvPr id="1462" name="Google Shape;1462;ge29a5543da_1_5"/>
          <p:cNvSpPr txBox="1"/>
          <p:nvPr/>
        </p:nvSpPr>
        <p:spPr>
          <a:xfrm>
            <a:off x="359228" y="879205"/>
            <a:ext cx="8425500" cy="1754700"/>
          </a:xfrm>
          <a:prstGeom prst="rect">
            <a:avLst/>
          </a:prstGeom>
          <a:noFill/>
          <a:ln>
            <a:noFill/>
          </a:ln>
        </p:spPr>
        <p:txBody>
          <a:bodyPr anchorCtr="0" anchor="t" bIns="45700" lIns="91425" spcFirstLastPara="1" rIns="91425" wrap="square" tIns="45700">
            <a:spAutoFit/>
          </a:bodyPr>
          <a:lstStyle/>
          <a:p>
            <a:pPr indent="-342900" lvl="0" marL="457200" rtl="0" algn="l">
              <a:spcBef>
                <a:spcPts val="0"/>
              </a:spcBef>
              <a:spcAft>
                <a:spcPts val="0"/>
              </a:spcAft>
              <a:buClr>
                <a:schemeClr val="dk1"/>
              </a:buClr>
              <a:buSzPts val="1800"/>
              <a:buFont typeface="Cambria"/>
              <a:buAutoNum type="arabicPeriod"/>
            </a:pPr>
            <a:r>
              <a:rPr lang="en-US" sz="1800">
                <a:solidFill>
                  <a:schemeClr val="dk1"/>
                </a:solidFill>
                <a:latin typeface="Cambria"/>
                <a:ea typeface="Cambria"/>
                <a:cs typeface="Cambria"/>
                <a:sym typeface="Cambria"/>
              </a:rPr>
              <a:t>Ghifari Munawar </a:t>
            </a:r>
            <a:r>
              <a:rPr lang="en-US" sz="1800">
                <a:solidFill>
                  <a:schemeClr val="dk1"/>
                </a:solidFill>
                <a:latin typeface="Cambria"/>
                <a:ea typeface="Cambria"/>
                <a:cs typeface="Cambria"/>
                <a:sym typeface="Cambria"/>
              </a:rPr>
              <a:t>			(Politeknik Negeri Bandung)</a:t>
            </a:r>
            <a:endParaRPr sz="1800">
              <a:solidFill>
                <a:schemeClr val="dk1"/>
              </a:solidFill>
              <a:latin typeface="Cambria"/>
              <a:ea typeface="Cambria"/>
              <a:cs typeface="Cambria"/>
              <a:sym typeface="Cambria"/>
            </a:endParaRPr>
          </a:p>
          <a:p>
            <a:pPr indent="-342900" lvl="0" marL="457200" rtl="0" algn="l">
              <a:spcBef>
                <a:spcPts val="0"/>
              </a:spcBef>
              <a:spcAft>
                <a:spcPts val="0"/>
              </a:spcAft>
              <a:buClr>
                <a:schemeClr val="dk1"/>
              </a:buClr>
              <a:buSzPts val="1800"/>
              <a:buFont typeface="Cambria"/>
              <a:buAutoNum type="arabicPeriod"/>
            </a:pPr>
            <a:r>
              <a:rPr lang="en-US" sz="1800">
                <a:solidFill>
                  <a:schemeClr val="dk1"/>
                </a:solidFill>
                <a:latin typeface="Cambria"/>
                <a:ea typeface="Cambria"/>
                <a:cs typeface="Cambria"/>
                <a:sym typeface="Cambria"/>
              </a:rPr>
              <a:t>Asri Maspupah</a:t>
            </a:r>
            <a:r>
              <a:rPr lang="en-US" sz="1800">
                <a:solidFill>
                  <a:schemeClr val="dk1"/>
                </a:solidFill>
                <a:latin typeface="Cambria"/>
                <a:ea typeface="Cambria"/>
                <a:cs typeface="Cambria"/>
                <a:sym typeface="Cambria"/>
              </a:rPr>
              <a:t>			(Politeknik Negeri Bandung)</a:t>
            </a:r>
            <a:endParaRPr sz="1800">
              <a:solidFill>
                <a:schemeClr val="dk1"/>
              </a:solidFill>
              <a:latin typeface="Cambria"/>
              <a:ea typeface="Cambria"/>
              <a:cs typeface="Cambria"/>
              <a:sym typeface="Cambria"/>
            </a:endParaRPr>
          </a:p>
          <a:p>
            <a:pPr indent="-342900" lvl="0" marL="457200" rtl="0" algn="l">
              <a:spcBef>
                <a:spcPts val="0"/>
              </a:spcBef>
              <a:spcAft>
                <a:spcPts val="0"/>
              </a:spcAft>
              <a:buClr>
                <a:schemeClr val="dk1"/>
              </a:buClr>
              <a:buSzPts val="1800"/>
              <a:buFont typeface="Cambria"/>
              <a:buAutoNum type="arabicPeriod"/>
            </a:pPr>
            <a:r>
              <a:rPr lang="en-US" sz="1800">
                <a:solidFill>
                  <a:schemeClr val="dk1"/>
                </a:solidFill>
                <a:latin typeface="Cambria"/>
                <a:ea typeface="Cambria"/>
                <a:cs typeface="Cambria"/>
                <a:sym typeface="Cambria"/>
              </a:rPr>
              <a:t>Muhammad Riza Alifi 		(Politeknik Negeri Bandung)</a:t>
            </a:r>
            <a:endParaRPr sz="1800">
              <a:solidFill>
                <a:schemeClr val="dk1"/>
              </a:solidFill>
              <a:latin typeface="Cambria"/>
              <a:ea typeface="Cambria"/>
              <a:cs typeface="Cambria"/>
              <a:sym typeface="Cambria"/>
            </a:endParaRPr>
          </a:p>
          <a:p>
            <a:pPr indent="-342900" lvl="0" marL="457200" rtl="0" algn="just">
              <a:spcBef>
                <a:spcPts val="0"/>
              </a:spcBef>
              <a:spcAft>
                <a:spcPts val="0"/>
              </a:spcAft>
              <a:buClr>
                <a:schemeClr val="dk1"/>
              </a:buClr>
              <a:buSzPts val="1800"/>
              <a:buFont typeface="Cambria"/>
              <a:buAutoNum type="arabicPeriod"/>
            </a:pPr>
            <a:r>
              <a:rPr lang="en-US" sz="1800">
                <a:solidFill>
                  <a:schemeClr val="dk1"/>
                </a:solidFill>
                <a:latin typeface="Cambria"/>
                <a:ea typeface="Cambria"/>
                <a:cs typeface="Cambria"/>
                <a:sym typeface="Cambria"/>
              </a:rPr>
              <a:t>Djoko Cahyo Utomo 		(Politeknik Negeri Bandung)</a:t>
            </a:r>
            <a:endParaRPr sz="1800">
              <a:solidFill>
                <a:schemeClr val="dk1"/>
              </a:solidFill>
              <a:latin typeface="Cambria"/>
              <a:ea typeface="Cambria"/>
              <a:cs typeface="Cambria"/>
              <a:sym typeface="Cambria"/>
            </a:endParaRPr>
          </a:p>
          <a:p>
            <a:pPr indent="-342900" lvl="0" marL="457200" rtl="0" algn="just">
              <a:spcBef>
                <a:spcPts val="0"/>
              </a:spcBef>
              <a:spcAft>
                <a:spcPts val="0"/>
              </a:spcAft>
              <a:buClr>
                <a:schemeClr val="dk1"/>
              </a:buClr>
              <a:buSzPts val="1800"/>
              <a:buFont typeface="Cambria"/>
              <a:buAutoNum type="arabicPeriod"/>
            </a:pPr>
            <a:r>
              <a:rPr lang="en-US" sz="1800">
                <a:solidFill>
                  <a:schemeClr val="dk1"/>
                </a:solidFill>
                <a:latin typeface="Cambria"/>
                <a:ea typeface="Cambria"/>
                <a:cs typeface="Cambria"/>
                <a:sym typeface="Cambria"/>
              </a:rPr>
              <a:t>Abdul Najib 			         (Politeknik Negeri Samarinda)</a:t>
            </a:r>
            <a:endParaRPr sz="1800">
              <a:solidFill>
                <a:schemeClr val="dk1"/>
              </a:solidFill>
              <a:latin typeface="Cambria"/>
              <a:ea typeface="Cambria"/>
              <a:cs typeface="Cambria"/>
              <a:sym typeface="Cambria"/>
            </a:endParaRPr>
          </a:p>
          <a:p>
            <a:pPr indent="-342900" lvl="0" marL="457200" rtl="0" algn="just">
              <a:spcBef>
                <a:spcPts val="0"/>
              </a:spcBef>
              <a:spcAft>
                <a:spcPts val="0"/>
              </a:spcAft>
              <a:buClr>
                <a:schemeClr val="dk1"/>
              </a:buClr>
              <a:buSzPts val="1800"/>
              <a:buFont typeface="Cambria"/>
              <a:buAutoNum type="arabicPeriod"/>
            </a:pPr>
            <a:r>
              <a:rPr lang="en-US" sz="1800">
                <a:solidFill>
                  <a:schemeClr val="dk1"/>
                </a:solidFill>
                <a:latin typeface="Cambria"/>
                <a:ea typeface="Cambria"/>
                <a:cs typeface="Cambria"/>
                <a:sym typeface="Cambria"/>
              </a:rPr>
              <a:t>Patrick Adolf Telnoni 	         (Universitas Telkom)</a:t>
            </a:r>
            <a:endParaRPr sz="1700">
              <a:latin typeface="Cambria"/>
              <a:ea typeface="Cambria"/>
              <a:cs typeface="Cambria"/>
              <a:sym typeface="Cambria"/>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pic>
        <p:nvPicPr>
          <p:cNvPr id="1467" name="Google Shape;1467;ge3a6f6ce8a_1_5"/>
          <p:cNvPicPr preferRelativeResize="0"/>
          <p:nvPr/>
        </p:nvPicPr>
        <p:blipFill rotWithShape="1">
          <a:blip r:embed="rId3">
            <a:alphaModFix/>
          </a:blip>
          <a:srcRect b="82220" l="-629" r="30708" t="0"/>
          <a:stretch/>
        </p:blipFill>
        <p:spPr>
          <a:xfrm>
            <a:off x="5981399" y="0"/>
            <a:ext cx="3162600" cy="603300"/>
          </a:xfrm>
          <a:prstGeom prst="snip2DiagRect">
            <a:avLst>
              <a:gd fmla="val 0" name="adj1"/>
              <a:gd fmla="val 16667" name="adj2"/>
            </a:avLst>
          </a:prstGeom>
          <a:noFill/>
          <a:ln>
            <a:noFill/>
          </a:ln>
        </p:spPr>
      </p:pic>
      <p:sp>
        <p:nvSpPr>
          <p:cNvPr id="1468" name="Google Shape;1468;ge3a6f6ce8a_1_5"/>
          <p:cNvSpPr txBox="1"/>
          <p:nvPr/>
        </p:nvSpPr>
        <p:spPr>
          <a:xfrm>
            <a:off x="-2549813" y="-248097"/>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469" name="Google Shape;1469;ge3a6f6ce8a_1_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470" name="Google Shape;1470;ge3a6f6ce8a_1_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471" name="Google Shape;1471;ge3a6f6ce8a_1_5"/>
          <p:cNvSpPr/>
          <p:nvPr/>
        </p:nvSpPr>
        <p:spPr>
          <a:xfrm>
            <a:off x="331181" y="118750"/>
            <a:ext cx="56502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060"/>
              </a:buClr>
              <a:buSzPts val="2400"/>
              <a:buFont typeface="Arial"/>
              <a:buNone/>
            </a:pPr>
            <a:r>
              <a:t/>
            </a:r>
            <a:endParaRPr b="1" i="0" sz="2400" u="none" cap="none" strike="noStrike">
              <a:solidFill>
                <a:srgbClr val="002060"/>
              </a:solidFill>
              <a:latin typeface="Arial"/>
              <a:ea typeface="Arial"/>
              <a:cs typeface="Arial"/>
              <a:sym typeface="Arial"/>
            </a:endParaRPr>
          </a:p>
        </p:txBody>
      </p:sp>
      <p:sp>
        <p:nvSpPr>
          <p:cNvPr id="1472" name="Google Shape;1472;ge3a6f6ce8a_1_5"/>
          <p:cNvSpPr txBox="1"/>
          <p:nvPr/>
        </p:nvSpPr>
        <p:spPr>
          <a:xfrm>
            <a:off x="359253" y="2359455"/>
            <a:ext cx="8425500" cy="477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US" sz="2500">
                <a:solidFill>
                  <a:schemeClr val="dk1"/>
                </a:solidFill>
                <a:latin typeface="Cambria"/>
                <a:ea typeface="Cambria"/>
                <a:cs typeface="Cambria"/>
                <a:sym typeface="Cambria"/>
              </a:rPr>
              <a:t>LATIHAN CODING STANDARD &amp; EXCEPTIONS</a:t>
            </a:r>
            <a:endParaRPr b="1" sz="2400">
              <a:latin typeface="Cambria"/>
              <a:ea typeface="Cambria"/>
              <a:cs typeface="Cambria"/>
              <a:sym typeface="Cambria"/>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ge3a6f6ce8a_1_33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PETUNJUK tugas</a:t>
            </a:r>
            <a:endParaRPr/>
          </a:p>
        </p:txBody>
      </p:sp>
      <p:sp>
        <p:nvSpPr>
          <p:cNvPr id="1478" name="Google Shape;1478;ge3a6f6ce8a_1_332"/>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US"/>
              <a:t>Pada soal BENAR/SALAH : Perhatikan kode-kode php pada soal dan tentukan kode yang salah dan yang benar. Bubuhkan Tanda </a:t>
            </a:r>
            <a:r>
              <a:rPr b="1" lang="en-US">
                <a:solidFill>
                  <a:srgbClr val="FF0000"/>
                </a:solidFill>
              </a:rPr>
              <a:t>X</a:t>
            </a:r>
            <a:r>
              <a:rPr lang="en-US"/>
              <a:t> pada kode yang salah dan </a:t>
            </a:r>
            <a:r>
              <a:rPr b="1" lang="en-US">
                <a:solidFill>
                  <a:srgbClr val="38761D"/>
                </a:solidFill>
              </a:rPr>
              <a:t>V</a:t>
            </a:r>
            <a:r>
              <a:rPr lang="en-US"/>
              <a:t> pada kode yang benar</a:t>
            </a:r>
            <a:endParaRPr/>
          </a:p>
          <a:p>
            <a:pPr indent="-342900" lvl="0" marL="457200" rtl="0" algn="l">
              <a:spcBef>
                <a:spcPts val="0"/>
              </a:spcBef>
              <a:spcAft>
                <a:spcPts val="0"/>
              </a:spcAft>
              <a:buSzPts val="1800"/>
              <a:buChar char="●"/>
            </a:pPr>
            <a:r>
              <a:rPr lang="en-US"/>
              <a:t>Pada Soal ESSAY : Tuliskan kode yang lebih baik sesuai standar coding dari kode php pada Soal.</a:t>
            </a:r>
            <a:endParaRPr/>
          </a:p>
          <a:p>
            <a:pPr indent="-342900" lvl="0" marL="457200" rtl="0" algn="l">
              <a:spcBef>
                <a:spcPts val="0"/>
              </a:spcBef>
              <a:spcAft>
                <a:spcPts val="0"/>
              </a:spcAft>
              <a:buSzPts val="1800"/>
              <a:buChar char="●"/>
            </a:pPr>
            <a:r>
              <a:rPr lang="en-US"/>
              <a:t>Jawaban dikumpulkan dalam bentuk PDF dengan format : </a:t>
            </a:r>
            <a:endParaRPr/>
          </a:p>
          <a:p>
            <a:pPr indent="-330200" lvl="1" marL="914400" rtl="0" algn="l">
              <a:spcBef>
                <a:spcPts val="0"/>
              </a:spcBef>
              <a:spcAft>
                <a:spcPts val="0"/>
              </a:spcAft>
              <a:buSzPts val="1600"/>
              <a:buChar char="○"/>
            </a:pPr>
            <a:r>
              <a:rPr b="1" lang="en-US" sz="1600"/>
              <a:t>Tugas09_nopeserta_nama.pdf</a:t>
            </a:r>
            <a:endParaRPr b="1" sz="1600"/>
          </a:p>
          <a:p>
            <a:pPr indent="-342900" lvl="0" marL="457200" rtl="0" algn="l">
              <a:spcBef>
                <a:spcPts val="0"/>
              </a:spcBef>
              <a:spcAft>
                <a:spcPts val="0"/>
              </a:spcAft>
              <a:buSzPts val="1800"/>
              <a:buChar char="●"/>
            </a:pPr>
            <a:r>
              <a:rPr lang="en-US"/>
              <a:t>Dikumpulkan pada repository yang telah disediakan</a:t>
            </a:r>
            <a:endParaRPr/>
          </a:p>
        </p:txBody>
      </p:sp>
      <p:pic>
        <p:nvPicPr>
          <p:cNvPr id="1479" name="Google Shape;1479;ge3a6f6ce8a_1_332"/>
          <p:cNvPicPr preferRelativeResize="0"/>
          <p:nvPr/>
        </p:nvPicPr>
        <p:blipFill rotWithShape="1">
          <a:blip r:embed="rId3">
            <a:alphaModFix/>
          </a:blip>
          <a:srcRect b="82220" l="-629" r="30708" t="0"/>
          <a:stretch/>
        </p:blipFill>
        <p:spPr>
          <a:xfrm>
            <a:off x="5981399" y="0"/>
            <a:ext cx="3162600" cy="603300"/>
          </a:xfrm>
          <a:prstGeom prst="snip2DiagRect">
            <a:avLst>
              <a:gd fmla="val 0" name="adj1"/>
              <a:gd fmla="val 16667" name="adj2"/>
            </a:avLst>
          </a:prstGeom>
          <a:noFill/>
          <a:ln>
            <a:noFill/>
          </a:ln>
        </p:spPr>
      </p:pic>
      <p:pic>
        <p:nvPicPr>
          <p:cNvPr id="1480" name="Google Shape;1480;ge3a6f6ce8a_1_332"/>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481" name="Google Shape;1481;ge3a6f6ce8a_1_332"/>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ge3a6f6ce8a_1_33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US"/>
              <a:t>CONTOH :Open tag PHP</a:t>
            </a:r>
            <a:endParaRPr/>
          </a:p>
        </p:txBody>
      </p:sp>
      <p:graphicFrame>
        <p:nvGraphicFramePr>
          <p:cNvPr id="1487" name="Google Shape;1487;ge3a6f6ce8a_1_337"/>
          <p:cNvGraphicFramePr/>
          <p:nvPr/>
        </p:nvGraphicFramePr>
        <p:xfrm>
          <a:off x="151275" y="1496925"/>
          <a:ext cx="3000000" cy="3000000"/>
        </p:xfrm>
        <a:graphic>
          <a:graphicData uri="http://schemas.openxmlformats.org/drawingml/2006/table">
            <a:tbl>
              <a:tblPr>
                <a:noFill/>
                <a:tableStyleId>{C3A7A4C4-C3ED-45C7-9A7F-339A331C352B}</a:tableStyleId>
              </a:tblPr>
              <a:tblGrid>
                <a:gridCol w="6585375"/>
                <a:gridCol w="1971225"/>
              </a:tblGrid>
              <a:tr h="508100">
                <a:tc>
                  <a:txBody>
                    <a:bodyPr/>
                    <a:lstStyle/>
                    <a:p>
                      <a:pPr indent="0" lvl="0" marL="0" rtl="0" algn="ctr">
                        <a:spcBef>
                          <a:spcPts val="0"/>
                        </a:spcBef>
                        <a:spcAft>
                          <a:spcPts val="0"/>
                        </a:spcAft>
                        <a:buNone/>
                      </a:pPr>
                      <a:r>
                        <a:rPr b="1" lang="en-US"/>
                        <a:t>KODE PHP</a:t>
                      </a:r>
                      <a:endParaRPr b="1"/>
                    </a:p>
                  </a:txBody>
                  <a:tcPr marT="91425" marB="91425" marR="91425" marL="91425"/>
                </a:tc>
                <a:tc>
                  <a:txBody>
                    <a:bodyPr/>
                    <a:lstStyle/>
                    <a:p>
                      <a:pPr indent="0" lvl="0" marL="0" rtl="0" algn="ctr">
                        <a:spcBef>
                          <a:spcPts val="0"/>
                        </a:spcBef>
                        <a:spcAft>
                          <a:spcPts val="0"/>
                        </a:spcAft>
                        <a:buNone/>
                      </a:pPr>
                      <a:r>
                        <a:rPr b="1" lang="en-US"/>
                        <a:t>JAWABAN (V / X)</a:t>
                      </a:r>
                      <a:endParaRPr b="1"/>
                    </a:p>
                  </a:txBody>
                  <a:tcPr marT="91425" marB="91425" marR="91425" marL="91425"/>
                </a:tc>
              </a:tr>
              <a:tr h="789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US" sz="3400">
                          <a:solidFill>
                            <a:srgbClr val="FF0000"/>
                          </a:solidFill>
                        </a:rPr>
                        <a:t>x</a:t>
                      </a:r>
                      <a:endParaRPr sz="3400">
                        <a:solidFill>
                          <a:srgbClr val="FF0000"/>
                        </a:solidFill>
                      </a:endParaRPr>
                    </a:p>
                  </a:txBody>
                  <a:tcPr marT="91425" marB="91425" marR="91425" marL="91425"/>
                </a:tc>
              </a:tr>
              <a:tr h="7408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US" sz="3400">
                          <a:solidFill>
                            <a:srgbClr val="FF0000"/>
                          </a:solidFill>
                        </a:rPr>
                        <a:t>x</a:t>
                      </a:r>
                      <a:endParaRPr sz="3400">
                        <a:solidFill>
                          <a:srgbClr val="FF0000"/>
                        </a:solidFill>
                      </a:endParaRPr>
                    </a:p>
                  </a:txBody>
                  <a:tcPr marT="91425" marB="91425" marR="91425" marL="91425"/>
                </a:tc>
              </a:tr>
              <a:tr h="12743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US" sz="3400">
                          <a:solidFill>
                            <a:srgbClr val="38761D"/>
                          </a:solidFill>
                        </a:rPr>
                        <a:t>v</a:t>
                      </a:r>
                      <a:endParaRPr sz="3400">
                        <a:solidFill>
                          <a:srgbClr val="38761D"/>
                        </a:solidFill>
                      </a:endParaRPr>
                    </a:p>
                  </a:txBody>
                  <a:tcPr marT="91425" marB="91425" marR="91425" marL="91425"/>
                </a:tc>
              </a:tr>
            </a:tbl>
          </a:graphicData>
        </a:graphic>
      </p:graphicFrame>
      <p:pic>
        <p:nvPicPr>
          <p:cNvPr id="1488" name="Google Shape;1488;ge3a6f6ce8a_1_337"/>
          <p:cNvPicPr preferRelativeResize="0"/>
          <p:nvPr/>
        </p:nvPicPr>
        <p:blipFill>
          <a:blip r:embed="rId3">
            <a:alphaModFix/>
          </a:blip>
          <a:stretch>
            <a:fillRect/>
          </a:stretch>
        </p:blipFill>
        <p:spPr>
          <a:xfrm>
            <a:off x="1480400" y="2057425"/>
            <a:ext cx="3905250" cy="676275"/>
          </a:xfrm>
          <a:prstGeom prst="rect">
            <a:avLst/>
          </a:prstGeom>
          <a:noFill/>
          <a:ln>
            <a:noFill/>
          </a:ln>
        </p:spPr>
      </p:pic>
      <p:pic>
        <p:nvPicPr>
          <p:cNvPr id="1489" name="Google Shape;1489;ge3a6f6ce8a_1_337"/>
          <p:cNvPicPr preferRelativeResize="0"/>
          <p:nvPr/>
        </p:nvPicPr>
        <p:blipFill rotWithShape="1">
          <a:blip r:embed="rId4">
            <a:alphaModFix/>
          </a:blip>
          <a:srcRect b="0" l="0" r="0" t="21568"/>
          <a:stretch/>
        </p:blipFill>
        <p:spPr>
          <a:xfrm>
            <a:off x="1480400" y="2858625"/>
            <a:ext cx="3790950" cy="676275"/>
          </a:xfrm>
          <a:prstGeom prst="rect">
            <a:avLst/>
          </a:prstGeom>
          <a:noFill/>
          <a:ln>
            <a:noFill/>
          </a:ln>
        </p:spPr>
      </p:pic>
      <p:pic>
        <p:nvPicPr>
          <p:cNvPr id="1490" name="Google Shape;1490;ge3a6f6ce8a_1_337"/>
          <p:cNvPicPr preferRelativeResize="0"/>
          <p:nvPr/>
        </p:nvPicPr>
        <p:blipFill>
          <a:blip r:embed="rId5">
            <a:alphaModFix/>
          </a:blip>
          <a:stretch>
            <a:fillRect/>
          </a:stretch>
        </p:blipFill>
        <p:spPr>
          <a:xfrm>
            <a:off x="1480400" y="3579625"/>
            <a:ext cx="3009900" cy="1152525"/>
          </a:xfrm>
          <a:prstGeom prst="rect">
            <a:avLst/>
          </a:prstGeom>
          <a:noFill/>
          <a:ln>
            <a:noFill/>
          </a:ln>
        </p:spPr>
      </p:pic>
      <p:pic>
        <p:nvPicPr>
          <p:cNvPr id="1491" name="Google Shape;1491;ge3a6f6ce8a_1_337"/>
          <p:cNvPicPr preferRelativeResize="0"/>
          <p:nvPr/>
        </p:nvPicPr>
        <p:blipFill rotWithShape="1">
          <a:blip r:embed="rId6">
            <a:alphaModFix/>
          </a:blip>
          <a:srcRect b="82220" l="-629" r="30708" t="0"/>
          <a:stretch/>
        </p:blipFill>
        <p:spPr>
          <a:xfrm>
            <a:off x="5981399" y="0"/>
            <a:ext cx="3162600" cy="603300"/>
          </a:xfrm>
          <a:prstGeom prst="snip2DiagRect">
            <a:avLst>
              <a:gd fmla="val 0" name="adj1"/>
              <a:gd fmla="val 16667" name="adj2"/>
            </a:avLst>
          </a:prstGeom>
          <a:noFill/>
          <a:ln>
            <a:noFill/>
          </a:ln>
        </p:spPr>
      </p:pic>
      <p:pic>
        <p:nvPicPr>
          <p:cNvPr id="1492" name="Google Shape;1492;ge3a6f6ce8a_1_337"/>
          <p:cNvPicPr preferRelativeResize="0"/>
          <p:nvPr/>
        </p:nvPicPr>
        <p:blipFill rotWithShape="1">
          <a:blip r:embed="rId7">
            <a:alphaModFix/>
          </a:blip>
          <a:srcRect b="0" l="0" r="0" t="0"/>
          <a:stretch/>
        </p:blipFill>
        <p:spPr>
          <a:xfrm>
            <a:off x="-33618" y="-24297"/>
            <a:ext cx="729600" cy="462301"/>
          </a:xfrm>
          <a:prstGeom prst="rect">
            <a:avLst/>
          </a:prstGeom>
          <a:noFill/>
          <a:ln>
            <a:noFill/>
          </a:ln>
        </p:spPr>
      </p:pic>
      <p:pic>
        <p:nvPicPr>
          <p:cNvPr id="1493" name="Google Shape;1493;ge3a6f6ce8a_1_337"/>
          <p:cNvPicPr preferRelativeResize="0"/>
          <p:nvPr/>
        </p:nvPicPr>
        <p:blipFill rotWithShape="1">
          <a:blip r:embed="rId8">
            <a:alphaModFix/>
          </a:blip>
          <a:srcRect b="0" l="0" r="0" t="0"/>
          <a:stretch/>
        </p:blipFill>
        <p:spPr>
          <a:xfrm>
            <a:off x="8145433" y="4506596"/>
            <a:ext cx="1019991" cy="646331"/>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ge3a6f6ce8a_1_34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sOAL 1 : CLOSE TAGS</a:t>
            </a:r>
            <a:endParaRPr/>
          </a:p>
        </p:txBody>
      </p:sp>
      <p:graphicFrame>
        <p:nvGraphicFramePr>
          <p:cNvPr id="1499" name="Google Shape;1499;ge3a6f6ce8a_1_345"/>
          <p:cNvGraphicFramePr/>
          <p:nvPr/>
        </p:nvGraphicFramePr>
        <p:xfrm>
          <a:off x="486300" y="1423700"/>
          <a:ext cx="3000000" cy="3000000"/>
        </p:xfrm>
        <a:graphic>
          <a:graphicData uri="http://schemas.openxmlformats.org/drawingml/2006/table">
            <a:tbl>
              <a:tblPr>
                <a:noFill/>
                <a:tableStyleId>{C3A7A4C4-C3ED-45C7-9A7F-339A331C352B}</a:tableStyleId>
              </a:tblPr>
              <a:tblGrid>
                <a:gridCol w="1636675"/>
                <a:gridCol w="3466100"/>
                <a:gridCol w="3243225"/>
              </a:tblGrid>
              <a:tr h="2262375">
                <a:tc>
                  <a:txBody>
                    <a:bodyPr/>
                    <a:lstStyle/>
                    <a:p>
                      <a:pPr indent="0" lvl="0" marL="0" rtl="0" algn="l">
                        <a:spcBef>
                          <a:spcPts val="0"/>
                        </a:spcBef>
                        <a:spcAft>
                          <a:spcPts val="0"/>
                        </a:spcAft>
                        <a:buNone/>
                      </a:pPr>
                      <a:r>
                        <a:rPr b="1" lang="en-US"/>
                        <a:t>SOAL</a:t>
                      </a:r>
                      <a:endParaRPr b="1"/>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122475">
                <a:tc>
                  <a:txBody>
                    <a:bodyPr/>
                    <a:lstStyle/>
                    <a:p>
                      <a:pPr indent="0" lvl="0" marL="0" rtl="0" algn="l">
                        <a:spcBef>
                          <a:spcPts val="0"/>
                        </a:spcBef>
                        <a:spcAft>
                          <a:spcPts val="0"/>
                        </a:spcAft>
                        <a:buNone/>
                      </a:pPr>
                      <a:r>
                        <a:rPr b="1" lang="en-US"/>
                        <a:t>JAWABAN (</a:t>
                      </a:r>
                      <a:r>
                        <a:rPr b="1" lang="en-US">
                          <a:solidFill>
                            <a:srgbClr val="38761D"/>
                          </a:solidFill>
                        </a:rPr>
                        <a:t>V</a:t>
                      </a:r>
                      <a:r>
                        <a:rPr b="1" lang="en-US"/>
                        <a:t> / </a:t>
                      </a:r>
                      <a:r>
                        <a:rPr b="1" lang="en-US">
                          <a:solidFill>
                            <a:srgbClr val="FF0000"/>
                          </a:solidFill>
                        </a:rPr>
                        <a:t>X</a:t>
                      </a:r>
                      <a:r>
                        <a:rPr b="1" lang="en-US"/>
                        <a:t>)</a:t>
                      </a:r>
                      <a:endParaRPr b="1"/>
                    </a:p>
                  </a:txBody>
                  <a:tcPr marT="91425" marB="91425" marR="91425" marL="91425"/>
                </a:tc>
                <a:tc>
                  <a:txBody>
                    <a:bodyPr/>
                    <a:lstStyle/>
                    <a:p>
                      <a:pPr indent="0" lvl="0" marL="0" rtl="0" algn="ctr">
                        <a:spcBef>
                          <a:spcPts val="0"/>
                        </a:spcBef>
                        <a:spcAft>
                          <a:spcPts val="0"/>
                        </a:spcAft>
                        <a:buNone/>
                      </a:pPr>
                      <a:r>
                        <a:t/>
                      </a:r>
                      <a:endParaRPr sz="3400">
                        <a:solidFill>
                          <a:srgbClr val="FF0000"/>
                        </a:solidFill>
                      </a:endParaRPr>
                    </a:p>
                  </a:txBody>
                  <a:tcPr marT="91425" marB="91425" marR="91425" marL="91425"/>
                </a:tc>
                <a:tc>
                  <a:txBody>
                    <a:bodyPr/>
                    <a:lstStyle/>
                    <a:p>
                      <a:pPr indent="0" lvl="0" marL="0" rtl="0" algn="ctr">
                        <a:spcBef>
                          <a:spcPts val="0"/>
                        </a:spcBef>
                        <a:spcAft>
                          <a:spcPts val="0"/>
                        </a:spcAft>
                        <a:buNone/>
                      </a:pPr>
                      <a:r>
                        <a:t/>
                      </a:r>
                      <a:endParaRPr sz="3400">
                        <a:solidFill>
                          <a:srgbClr val="38761D"/>
                        </a:solidFill>
                      </a:endParaRPr>
                    </a:p>
                  </a:txBody>
                  <a:tcPr marT="91425" marB="91425" marR="91425" marL="91425"/>
                </a:tc>
              </a:tr>
            </a:tbl>
          </a:graphicData>
        </a:graphic>
      </p:graphicFrame>
      <p:pic>
        <p:nvPicPr>
          <p:cNvPr id="1500" name="Google Shape;1500;ge3a6f6ce8a_1_345"/>
          <p:cNvPicPr preferRelativeResize="0"/>
          <p:nvPr/>
        </p:nvPicPr>
        <p:blipFill>
          <a:blip r:embed="rId3">
            <a:alphaModFix/>
          </a:blip>
          <a:stretch>
            <a:fillRect/>
          </a:stretch>
        </p:blipFill>
        <p:spPr>
          <a:xfrm>
            <a:off x="5740575" y="1665138"/>
            <a:ext cx="2876550" cy="1552575"/>
          </a:xfrm>
          <a:prstGeom prst="rect">
            <a:avLst/>
          </a:prstGeom>
          <a:noFill/>
          <a:ln>
            <a:noFill/>
          </a:ln>
        </p:spPr>
      </p:pic>
      <p:pic>
        <p:nvPicPr>
          <p:cNvPr id="1501" name="Google Shape;1501;ge3a6f6ce8a_1_345"/>
          <p:cNvPicPr preferRelativeResize="0"/>
          <p:nvPr/>
        </p:nvPicPr>
        <p:blipFill>
          <a:blip r:embed="rId4">
            <a:alphaModFix/>
          </a:blip>
          <a:stretch>
            <a:fillRect/>
          </a:stretch>
        </p:blipFill>
        <p:spPr>
          <a:xfrm>
            <a:off x="2419613" y="1768625"/>
            <a:ext cx="2905125" cy="1028700"/>
          </a:xfrm>
          <a:prstGeom prst="rect">
            <a:avLst/>
          </a:prstGeom>
          <a:noFill/>
          <a:ln>
            <a:noFill/>
          </a:ln>
        </p:spPr>
      </p:pic>
      <p:pic>
        <p:nvPicPr>
          <p:cNvPr id="1502" name="Google Shape;1502;ge3a6f6ce8a_1_345"/>
          <p:cNvPicPr preferRelativeResize="0"/>
          <p:nvPr/>
        </p:nvPicPr>
        <p:blipFill rotWithShape="1">
          <a:blip r:embed="rId5">
            <a:alphaModFix/>
          </a:blip>
          <a:srcRect b="82220" l="-629" r="30708" t="0"/>
          <a:stretch/>
        </p:blipFill>
        <p:spPr>
          <a:xfrm>
            <a:off x="5981399" y="0"/>
            <a:ext cx="3162600" cy="603300"/>
          </a:xfrm>
          <a:prstGeom prst="snip2DiagRect">
            <a:avLst>
              <a:gd fmla="val 0" name="adj1"/>
              <a:gd fmla="val 16667" name="adj2"/>
            </a:avLst>
          </a:prstGeom>
          <a:noFill/>
          <a:ln>
            <a:noFill/>
          </a:ln>
        </p:spPr>
      </p:pic>
      <p:pic>
        <p:nvPicPr>
          <p:cNvPr id="1503" name="Google Shape;1503;ge3a6f6ce8a_1_345"/>
          <p:cNvPicPr preferRelativeResize="0"/>
          <p:nvPr/>
        </p:nvPicPr>
        <p:blipFill rotWithShape="1">
          <a:blip r:embed="rId6">
            <a:alphaModFix/>
          </a:blip>
          <a:srcRect b="0" l="0" r="0" t="0"/>
          <a:stretch/>
        </p:blipFill>
        <p:spPr>
          <a:xfrm>
            <a:off x="-33618" y="-24297"/>
            <a:ext cx="729600" cy="462301"/>
          </a:xfrm>
          <a:prstGeom prst="rect">
            <a:avLst/>
          </a:prstGeom>
          <a:noFill/>
          <a:ln>
            <a:noFill/>
          </a:ln>
        </p:spPr>
      </p:pic>
      <p:pic>
        <p:nvPicPr>
          <p:cNvPr id="1504" name="Google Shape;1504;ge3a6f6ce8a_1_345"/>
          <p:cNvPicPr preferRelativeResize="0"/>
          <p:nvPr/>
        </p:nvPicPr>
        <p:blipFill rotWithShape="1">
          <a:blip r:embed="rId7">
            <a:alphaModFix/>
          </a:blip>
          <a:srcRect b="0" l="0" r="0" t="0"/>
          <a:stretch/>
        </p:blipFill>
        <p:spPr>
          <a:xfrm>
            <a:off x="8145433" y="4506596"/>
            <a:ext cx="1019991" cy="646331"/>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ge3a6f6ce8a_1_35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Soal 2 : open close tags</a:t>
            </a:r>
            <a:endParaRPr/>
          </a:p>
        </p:txBody>
      </p:sp>
      <p:graphicFrame>
        <p:nvGraphicFramePr>
          <p:cNvPr id="1510" name="Google Shape;1510;ge3a6f6ce8a_1_352"/>
          <p:cNvGraphicFramePr/>
          <p:nvPr/>
        </p:nvGraphicFramePr>
        <p:xfrm>
          <a:off x="486300" y="1423700"/>
          <a:ext cx="3000000" cy="3000000"/>
        </p:xfrm>
        <a:graphic>
          <a:graphicData uri="http://schemas.openxmlformats.org/drawingml/2006/table">
            <a:tbl>
              <a:tblPr>
                <a:noFill/>
                <a:tableStyleId>{C3A7A4C4-C3ED-45C7-9A7F-339A331C352B}</a:tableStyleId>
              </a:tblPr>
              <a:tblGrid>
                <a:gridCol w="5060275"/>
                <a:gridCol w="2340850"/>
              </a:tblGrid>
              <a:tr h="542100">
                <a:tc>
                  <a:txBody>
                    <a:bodyPr/>
                    <a:lstStyle/>
                    <a:p>
                      <a:pPr indent="0" lvl="0" marL="0" rtl="0" algn="ctr">
                        <a:spcBef>
                          <a:spcPts val="0"/>
                        </a:spcBef>
                        <a:spcAft>
                          <a:spcPts val="0"/>
                        </a:spcAft>
                        <a:buNone/>
                      </a:pPr>
                      <a:r>
                        <a:rPr b="1" lang="en-US"/>
                        <a:t>SOAL</a:t>
                      </a:r>
                      <a:endParaRPr b="1"/>
                    </a:p>
                  </a:txBody>
                  <a:tcPr marT="91425" marB="91425" marR="91425" marL="91425"/>
                </a:tc>
                <a:tc>
                  <a:txBody>
                    <a:bodyPr/>
                    <a:lstStyle/>
                    <a:p>
                      <a:pPr indent="0" lvl="0" marL="0" rtl="0" algn="l">
                        <a:spcBef>
                          <a:spcPts val="0"/>
                        </a:spcBef>
                        <a:spcAft>
                          <a:spcPts val="0"/>
                        </a:spcAft>
                        <a:buNone/>
                      </a:pPr>
                      <a:r>
                        <a:rPr b="1" lang="en-US"/>
                        <a:t>JAWABAN (</a:t>
                      </a:r>
                      <a:r>
                        <a:rPr b="1" lang="en-US">
                          <a:solidFill>
                            <a:srgbClr val="38761D"/>
                          </a:solidFill>
                        </a:rPr>
                        <a:t>V</a:t>
                      </a:r>
                      <a:r>
                        <a:rPr b="1" lang="en-US"/>
                        <a:t> / </a:t>
                      </a:r>
                      <a:r>
                        <a:rPr b="1" lang="en-US">
                          <a:solidFill>
                            <a:srgbClr val="FF0000"/>
                          </a:solidFill>
                        </a:rPr>
                        <a:t>X</a:t>
                      </a:r>
                      <a:r>
                        <a:rPr b="1" lang="en-US"/>
                        <a:t>)</a:t>
                      </a:r>
                      <a:endParaRPr b="1"/>
                    </a:p>
                  </a:txBody>
                  <a:tcPr marT="91425" marB="91425" marR="91425" marL="91425"/>
                </a:tc>
              </a:tr>
              <a:tr h="18355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sz="3400">
                        <a:solidFill>
                          <a:srgbClr val="38761D"/>
                        </a:solidFill>
                      </a:endParaRPr>
                    </a:p>
                  </a:txBody>
                  <a:tcPr marT="91425" marB="91425" marR="91425" marL="91425"/>
                </a:tc>
              </a:tr>
              <a:tr h="11834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sz="3400">
                        <a:solidFill>
                          <a:srgbClr val="FF0000"/>
                        </a:solidFill>
                      </a:endParaRPr>
                    </a:p>
                  </a:txBody>
                  <a:tcPr marT="91425" marB="91425" marR="91425" marL="91425"/>
                </a:tc>
              </a:tr>
            </a:tbl>
          </a:graphicData>
        </a:graphic>
      </p:graphicFrame>
      <p:pic>
        <p:nvPicPr>
          <p:cNvPr id="1511" name="Google Shape;1511;ge3a6f6ce8a_1_352"/>
          <p:cNvPicPr preferRelativeResize="0"/>
          <p:nvPr/>
        </p:nvPicPr>
        <p:blipFill>
          <a:blip r:embed="rId3">
            <a:alphaModFix/>
          </a:blip>
          <a:stretch>
            <a:fillRect/>
          </a:stretch>
        </p:blipFill>
        <p:spPr>
          <a:xfrm>
            <a:off x="887073" y="2201775"/>
            <a:ext cx="3163550" cy="1262200"/>
          </a:xfrm>
          <a:prstGeom prst="rect">
            <a:avLst/>
          </a:prstGeom>
          <a:noFill/>
          <a:ln>
            <a:noFill/>
          </a:ln>
        </p:spPr>
      </p:pic>
      <p:pic>
        <p:nvPicPr>
          <p:cNvPr id="1512" name="Google Shape;1512;ge3a6f6ce8a_1_352"/>
          <p:cNvPicPr preferRelativeResize="0"/>
          <p:nvPr/>
        </p:nvPicPr>
        <p:blipFill>
          <a:blip r:embed="rId4">
            <a:alphaModFix/>
          </a:blip>
          <a:stretch>
            <a:fillRect/>
          </a:stretch>
        </p:blipFill>
        <p:spPr>
          <a:xfrm>
            <a:off x="706325" y="3880200"/>
            <a:ext cx="4751967" cy="972525"/>
          </a:xfrm>
          <a:prstGeom prst="rect">
            <a:avLst/>
          </a:prstGeom>
          <a:noFill/>
          <a:ln>
            <a:noFill/>
          </a:ln>
        </p:spPr>
      </p:pic>
      <p:pic>
        <p:nvPicPr>
          <p:cNvPr id="1513" name="Google Shape;1513;ge3a6f6ce8a_1_352"/>
          <p:cNvPicPr preferRelativeResize="0"/>
          <p:nvPr/>
        </p:nvPicPr>
        <p:blipFill rotWithShape="1">
          <a:blip r:embed="rId5">
            <a:alphaModFix/>
          </a:blip>
          <a:srcRect b="82220" l="-629" r="30708" t="0"/>
          <a:stretch/>
        </p:blipFill>
        <p:spPr>
          <a:xfrm>
            <a:off x="5981399" y="0"/>
            <a:ext cx="3162600" cy="603300"/>
          </a:xfrm>
          <a:prstGeom prst="snip2DiagRect">
            <a:avLst>
              <a:gd fmla="val 0" name="adj1"/>
              <a:gd fmla="val 16667" name="adj2"/>
            </a:avLst>
          </a:prstGeom>
          <a:noFill/>
          <a:ln>
            <a:noFill/>
          </a:ln>
        </p:spPr>
      </p:pic>
      <p:pic>
        <p:nvPicPr>
          <p:cNvPr id="1514" name="Google Shape;1514;ge3a6f6ce8a_1_352"/>
          <p:cNvPicPr preferRelativeResize="0"/>
          <p:nvPr/>
        </p:nvPicPr>
        <p:blipFill rotWithShape="1">
          <a:blip r:embed="rId6">
            <a:alphaModFix/>
          </a:blip>
          <a:srcRect b="0" l="0" r="0" t="0"/>
          <a:stretch/>
        </p:blipFill>
        <p:spPr>
          <a:xfrm>
            <a:off x="-33618" y="-24297"/>
            <a:ext cx="729600" cy="462301"/>
          </a:xfrm>
          <a:prstGeom prst="rect">
            <a:avLst/>
          </a:prstGeom>
          <a:noFill/>
          <a:ln>
            <a:noFill/>
          </a:ln>
        </p:spPr>
      </p:pic>
      <p:pic>
        <p:nvPicPr>
          <p:cNvPr id="1515" name="Google Shape;1515;ge3a6f6ce8a_1_352"/>
          <p:cNvPicPr preferRelativeResize="0"/>
          <p:nvPr/>
        </p:nvPicPr>
        <p:blipFill rotWithShape="1">
          <a:blip r:embed="rId7">
            <a:alphaModFix/>
          </a:blip>
          <a:srcRect b="0" l="0" r="0" t="0"/>
          <a:stretch/>
        </p:blipFill>
        <p:spPr>
          <a:xfrm>
            <a:off x="8145433" y="4506596"/>
            <a:ext cx="1019991" cy="64633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2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60" name="Google Shape;260;p2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61" name="Google Shape;261;p29"/>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262" name="Google Shape;262;p29"/>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263" name="Google Shape;263;p29"/>
          <p:cNvSpPr/>
          <p:nvPr/>
        </p:nvSpPr>
        <p:spPr>
          <a:xfrm>
            <a:off x="331181" y="247750"/>
            <a:ext cx="5650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Cambria"/>
                <a:ea typeface="Cambria"/>
                <a:cs typeface="Cambria"/>
                <a:sym typeface="Cambria"/>
              </a:rPr>
              <a:t>HTML Anchors</a:t>
            </a:r>
            <a:endParaRPr b="1" i="0" sz="2400" u="none" cap="none" strike="noStrike">
              <a:solidFill>
                <a:srgbClr val="002060"/>
              </a:solidFill>
              <a:latin typeface="Cambria"/>
              <a:ea typeface="Cambria"/>
              <a:cs typeface="Cambria"/>
              <a:sym typeface="Cambria"/>
            </a:endParaRPr>
          </a:p>
        </p:txBody>
      </p:sp>
      <p:sp>
        <p:nvSpPr>
          <p:cNvPr id="264" name="Google Shape;264;p29"/>
          <p:cNvSpPr/>
          <p:nvPr/>
        </p:nvSpPr>
        <p:spPr>
          <a:xfrm>
            <a:off x="331180" y="876953"/>
            <a:ext cx="8464028" cy="2677616"/>
          </a:xfrm>
          <a:prstGeom prst="rect">
            <a:avLst/>
          </a:prstGeom>
          <a:noFill/>
          <a:ln>
            <a:noFill/>
          </a:ln>
        </p:spPr>
        <p:txBody>
          <a:bodyPr anchorCtr="0" anchor="t" bIns="45700" lIns="91425" spcFirstLastPara="1" rIns="91425" wrap="square" tIns="45700">
            <a:spAutoFit/>
          </a:bodyPr>
          <a:lstStyle/>
          <a:p>
            <a:pPr indent="-152400" lvl="0" marL="0" marR="0" rtl="0" algn="just">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Saat Anda ingin memberi tautan ke bagian di dalam dokumen HTML, gunakan atribut ID</a:t>
            </a:r>
            <a:endParaRPr b="0" i="0" sz="14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2400"/>
              <a:buFont typeface="Noto Sans Symbols"/>
              <a:buNone/>
            </a:pPr>
            <a:r>
              <a:t/>
            </a:r>
            <a:endParaRPr b="0" i="0" sz="24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2400"/>
              <a:buFont typeface="Noto Sans Symbols"/>
              <a:buNone/>
            </a:pPr>
            <a:r>
              <a:t/>
            </a:r>
            <a:endParaRPr b="0" i="0" sz="24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2400"/>
              <a:buFont typeface="Noto Sans Symbols"/>
              <a:buNone/>
            </a:pPr>
            <a:r>
              <a:t/>
            </a:r>
            <a:endParaRPr b="0" i="0" sz="2400" u="none" cap="none" strike="noStrike">
              <a:solidFill>
                <a:srgbClr val="000000"/>
              </a:solidFill>
              <a:latin typeface="Cambria"/>
              <a:ea typeface="Cambria"/>
              <a:cs typeface="Cambria"/>
              <a:sym typeface="Cambria"/>
            </a:endParaRPr>
          </a:p>
          <a:p>
            <a:pPr indent="-152400" lvl="0" marL="0" marR="0" rtl="0" algn="just">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Jika tidak mungkin menggunakan ID (misalnya karena platform ASP.NET), gunakan atribut </a:t>
            </a:r>
            <a:r>
              <a:rPr b="0" i="1" lang="en-US" sz="2400" u="none" cap="none" strike="noStrike">
                <a:solidFill>
                  <a:srgbClr val="000000"/>
                </a:solidFill>
                <a:latin typeface="Cambria"/>
                <a:ea typeface="Cambria"/>
                <a:cs typeface="Cambria"/>
                <a:sym typeface="Cambria"/>
              </a:rPr>
              <a:t>named anchors</a:t>
            </a:r>
            <a:endParaRPr b="0" i="0" sz="1400" u="none" cap="none" strike="noStrike">
              <a:solidFill>
                <a:srgbClr val="000000"/>
              </a:solidFill>
              <a:latin typeface="Cambria"/>
              <a:ea typeface="Cambria"/>
              <a:cs typeface="Cambria"/>
              <a:sym typeface="Cambria"/>
            </a:endParaRPr>
          </a:p>
        </p:txBody>
      </p:sp>
      <p:pic>
        <p:nvPicPr>
          <p:cNvPr id="265" name="Google Shape;265;p29"/>
          <p:cNvPicPr preferRelativeResize="0"/>
          <p:nvPr/>
        </p:nvPicPr>
        <p:blipFill rotWithShape="1">
          <a:blip r:embed="rId6">
            <a:alphaModFix/>
          </a:blip>
          <a:srcRect b="0" l="0" r="0" t="0"/>
          <a:stretch/>
        </p:blipFill>
        <p:spPr>
          <a:xfrm>
            <a:off x="2832343" y="1659722"/>
            <a:ext cx="3390236" cy="1105512"/>
          </a:xfrm>
          <a:prstGeom prst="rect">
            <a:avLst/>
          </a:prstGeom>
          <a:noFill/>
          <a:ln>
            <a:noFill/>
          </a:ln>
        </p:spPr>
      </p:pic>
      <p:pic>
        <p:nvPicPr>
          <p:cNvPr id="266" name="Google Shape;266;p29"/>
          <p:cNvPicPr preferRelativeResize="0"/>
          <p:nvPr/>
        </p:nvPicPr>
        <p:blipFill rotWithShape="1">
          <a:blip r:embed="rId7">
            <a:alphaModFix/>
          </a:blip>
          <a:srcRect b="0" l="0" r="0" t="0"/>
          <a:stretch/>
        </p:blipFill>
        <p:spPr>
          <a:xfrm>
            <a:off x="2721046" y="3633111"/>
            <a:ext cx="4008121" cy="1266872"/>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ge3a6f6ce8a_1_35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Soal 3 : short open tag</a:t>
            </a:r>
            <a:endParaRPr/>
          </a:p>
        </p:txBody>
      </p:sp>
      <p:graphicFrame>
        <p:nvGraphicFramePr>
          <p:cNvPr id="1521" name="Google Shape;1521;ge3a6f6ce8a_1_359"/>
          <p:cNvGraphicFramePr/>
          <p:nvPr/>
        </p:nvGraphicFramePr>
        <p:xfrm>
          <a:off x="486300" y="1423700"/>
          <a:ext cx="3000000" cy="3000000"/>
        </p:xfrm>
        <a:graphic>
          <a:graphicData uri="http://schemas.openxmlformats.org/drawingml/2006/table">
            <a:tbl>
              <a:tblPr>
                <a:noFill/>
                <a:tableStyleId>{C3A7A4C4-C3ED-45C7-9A7F-339A331C352B}</a:tableStyleId>
              </a:tblPr>
              <a:tblGrid>
                <a:gridCol w="5060275"/>
                <a:gridCol w="2340850"/>
              </a:tblGrid>
              <a:tr h="567475">
                <a:tc>
                  <a:txBody>
                    <a:bodyPr/>
                    <a:lstStyle/>
                    <a:p>
                      <a:pPr indent="0" lvl="0" marL="0" rtl="0" algn="ctr">
                        <a:spcBef>
                          <a:spcPts val="0"/>
                        </a:spcBef>
                        <a:spcAft>
                          <a:spcPts val="0"/>
                        </a:spcAft>
                        <a:buNone/>
                      </a:pPr>
                      <a:r>
                        <a:rPr b="1" lang="en-US"/>
                        <a:t>SOAL</a:t>
                      </a:r>
                      <a:endParaRPr b="1"/>
                    </a:p>
                  </a:txBody>
                  <a:tcPr marT="91425" marB="91425" marR="91425" marL="91425"/>
                </a:tc>
                <a:tc>
                  <a:txBody>
                    <a:bodyPr/>
                    <a:lstStyle/>
                    <a:p>
                      <a:pPr indent="0" lvl="0" marL="0" rtl="0" algn="l">
                        <a:spcBef>
                          <a:spcPts val="0"/>
                        </a:spcBef>
                        <a:spcAft>
                          <a:spcPts val="0"/>
                        </a:spcAft>
                        <a:buNone/>
                      </a:pPr>
                      <a:r>
                        <a:rPr b="1" lang="en-US"/>
                        <a:t>JAWABAN (</a:t>
                      </a:r>
                      <a:r>
                        <a:rPr b="1" lang="en-US">
                          <a:solidFill>
                            <a:srgbClr val="38761D"/>
                          </a:solidFill>
                        </a:rPr>
                        <a:t>V</a:t>
                      </a:r>
                      <a:r>
                        <a:rPr b="1" lang="en-US"/>
                        <a:t> / </a:t>
                      </a:r>
                      <a:r>
                        <a:rPr b="1" lang="en-US">
                          <a:solidFill>
                            <a:srgbClr val="FF0000"/>
                          </a:solidFill>
                        </a:rPr>
                        <a:t>X</a:t>
                      </a:r>
                      <a:r>
                        <a:rPr b="1" lang="en-US"/>
                        <a:t>)</a:t>
                      </a:r>
                      <a:endParaRPr b="1"/>
                    </a:p>
                  </a:txBody>
                  <a:tcPr marT="91425" marB="91425" marR="91425" marL="91425"/>
                </a:tc>
              </a:tr>
              <a:tr h="14890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sz="3400">
                        <a:solidFill>
                          <a:srgbClr val="FF0000"/>
                        </a:solidFill>
                      </a:endParaRPr>
                    </a:p>
                  </a:txBody>
                  <a:tcPr marT="91425" marB="91425" marR="91425" marL="91425"/>
                </a:tc>
              </a:tr>
              <a:tr h="12388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sz="3400">
                        <a:solidFill>
                          <a:srgbClr val="38761D"/>
                        </a:solidFill>
                      </a:endParaRPr>
                    </a:p>
                  </a:txBody>
                  <a:tcPr marT="91425" marB="91425" marR="91425" marL="91425"/>
                </a:tc>
              </a:tr>
            </a:tbl>
          </a:graphicData>
        </a:graphic>
      </p:graphicFrame>
      <p:pic>
        <p:nvPicPr>
          <p:cNvPr id="1522" name="Google Shape;1522;ge3a6f6ce8a_1_359"/>
          <p:cNvPicPr preferRelativeResize="0"/>
          <p:nvPr/>
        </p:nvPicPr>
        <p:blipFill>
          <a:blip r:embed="rId3">
            <a:alphaModFix/>
          </a:blip>
          <a:stretch>
            <a:fillRect/>
          </a:stretch>
        </p:blipFill>
        <p:spPr>
          <a:xfrm>
            <a:off x="1308950" y="2154150"/>
            <a:ext cx="3181350" cy="1200150"/>
          </a:xfrm>
          <a:prstGeom prst="rect">
            <a:avLst/>
          </a:prstGeom>
          <a:noFill/>
          <a:ln>
            <a:noFill/>
          </a:ln>
        </p:spPr>
      </p:pic>
      <p:pic>
        <p:nvPicPr>
          <p:cNvPr id="1523" name="Google Shape;1523;ge3a6f6ce8a_1_359"/>
          <p:cNvPicPr preferRelativeResize="0"/>
          <p:nvPr/>
        </p:nvPicPr>
        <p:blipFill>
          <a:blip r:embed="rId4">
            <a:alphaModFix/>
          </a:blip>
          <a:stretch>
            <a:fillRect/>
          </a:stretch>
        </p:blipFill>
        <p:spPr>
          <a:xfrm>
            <a:off x="1350288" y="3537925"/>
            <a:ext cx="2962275" cy="1181100"/>
          </a:xfrm>
          <a:prstGeom prst="rect">
            <a:avLst/>
          </a:prstGeom>
          <a:noFill/>
          <a:ln>
            <a:noFill/>
          </a:ln>
        </p:spPr>
      </p:pic>
      <p:pic>
        <p:nvPicPr>
          <p:cNvPr id="1524" name="Google Shape;1524;ge3a6f6ce8a_1_359"/>
          <p:cNvPicPr preferRelativeResize="0"/>
          <p:nvPr/>
        </p:nvPicPr>
        <p:blipFill rotWithShape="1">
          <a:blip r:embed="rId5">
            <a:alphaModFix/>
          </a:blip>
          <a:srcRect b="82220" l="-629" r="30708" t="0"/>
          <a:stretch/>
        </p:blipFill>
        <p:spPr>
          <a:xfrm>
            <a:off x="5981399" y="0"/>
            <a:ext cx="3162600" cy="603300"/>
          </a:xfrm>
          <a:prstGeom prst="snip2DiagRect">
            <a:avLst>
              <a:gd fmla="val 0" name="adj1"/>
              <a:gd fmla="val 16667" name="adj2"/>
            </a:avLst>
          </a:prstGeom>
          <a:noFill/>
          <a:ln>
            <a:noFill/>
          </a:ln>
        </p:spPr>
      </p:pic>
      <p:pic>
        <p:nvPicPr>
          <p:cNvPr id="1525" name="Google Shape;1525;ge3a6f6ce8a_1_359"/>
          <p:cNvPicPr preferRelativeResize="0"/>
          <p:nvPr/>
        </p:nvPicPr>
        <p:blipFill rotWithShape="1">
          <a:blip r:embed="rId6">
            <a:alphaModFix/>
          </a:blip>
          <a:srcRect b="0" l="0" r="0" t="0"/>
          <a:stretch/>
        </p:blipFill>
        <p:spPr>
          <a:xfrm>
            <a:off x="-33618" y="-24297"/>
            <a:ext cx="729600" cy="462301"/>
          </a:xfrm>
          <a:prstGeom prst="rect">
            <a:avLst/>
          </a:prstGeom>
          <a:noFill/>
          <a:ln>
            <a:noFill/>
          </a:ln>
        </p:spPr>
      </p:pic>
      <p:pic>
        <p:nvPicPr>
          <p:cNvPr id="1526" name="Google Shape;1526;ge3a6f6ce8a_1_359"/>
          <p:cNvPicPr preferRelativeResize="0"/>
          <p:nvPr/>
        </p:nvPicPr>
        <p:blipFill rotWithShape="1">
          <a:blip r:embed="rId7">
            <a:alphaModFix/>
          </a:blip>
          <a:srcRect b="0" l="0" r="0" t="0"/>
          <a:stretch/>
        </p:blipFill>
        <p:spPr>
          <a:xfrm>
            <a:off x="8145433" y="4506596"/>
            <a:ext cx="1019991" cy="646331"/>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ge3a6f6ce8a_1_36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Soal 4 : end of file</a:t>
            </a:r>
            <a:endParaRPr/>
          </a:p>
        </p:txBody>
      </p:sp>
      <p:graphicFrame>
        <p:nvGraphicFramePr>
          <p:cNvPr id="1532" name="Google Shape;1532;ge3a6f6ce8a_1_366"/>
          <p:cNvGraphicFramePr/>
          <p:nvPr/>
        </p:nvGraphicFramePr>
        <p:xfrm>
          <a:off x="131225" y="1226200"/>
          <a:ext cx="3000000" cy="3000000"/>
        </p:xfrm>
        <a:graphic>
          <a:graphicData uri="http://schemas.openxmlformats.org/drawingml/2006/table">
            <a:tbl>
              <a:tblPr>
                <a:noFill/>
                <a:tableStyleId>{C3A7A4C4-C3ED-45C7-9A7F-339A331C352B}</a:tableStyleId>
              </a:tblPr>
              <a:tblGrid>
                <a:gridCol w="6585375"/>
                <a:gridCol w="1971225"/>
              </a:tblGrid>
              <a:tr h="438700">
                <a:tc>
                  <a:txBody>
                    <a:bodyPr/>
                    <a:lstStyle/>
                    <a:p>
                      <a:pPr indent="0" lvl="0" marL="0" rtl="0" algn="ctr">
                        <a:spcBef>
                          <a:spcPts val="0"/>
                        </a:spcBef>
                        <a:spcAft>
                          <a:spcPts val="0"/>
                        </a:spcAft>
                        <a:buNone/>
                      </a:pPr>
                      <a:r>
                        <a:rPr b="1" lang="en-US"/>
                        <a:t>KODE PHP</a:t>
                      </a:r>
                      <a:endParaRPr b="1"/>
                    </a:p>
                  </a:txBody>
                  <a:tcPr marT="91425" marB="91425" marR="91425" marL="91425"/>
                </a:tc>
                <a:tc>
                  <a:txBody>
                    <a:bodyPr/>
                    <a:lstStyle/>
                    <a:p>
                      <a:pPr indent="0" lvl="0" marL="0" rtl="0" algn="l">
                        <a:spcBef>
                          <a:spcPts val="0"/>
                        </a:spcBef>
                        <a:spcAft>
                          <a:spcPts val="0"/>
                        </a:spcAft>
                        <a:buNone/>
                      </a:pPr>
                      <a:r>
                        <a:rPr b="1" lang="en-US"/>
                        <a:t>JAWABAN (</a:t>
                      </a:r>
                      <a:r>
                        <a:rPr b="1" lang="en-US">
                          <a:solidFill>
                            <a:srgbClr val="38761D"/>
                          </a:solidFill>
                        </a:rPr>
                        <a:t>V</a:t>
                      </a:r>
                      <a:r>
                        <a:rPr b="1" lang="en-US"/>
                        <a:t> / </a:t>
                      </a:r>
                      <a:r>
                        <a:rPr b="1" lang="en-US">
                          <a:solidFill>
                            <a:srgbClr val="FF0000"/>
                          </a:solidFill>
                        </a:rPr>
                        <a:t>X</a:t>
                      </a:r>
                      <a:r>
                        <a:rPr b="1" lang="en-US"/>
                        <a:t>)</a:t>
                      </a:r>
                      <a:endParaRPr b="1"/>
                    </a:p>
                  </a:txBody>
                  <a:tcPr marT="91425" marB="91425" marR="91425" marL="91425"/>
                </a:tc>
              </a:tr>
              <a:tr h="13256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sz="3400">
                        <a:solidFill>
                          <a:srgbClr val="38761D"/>
                        </a:solidFill>
                      </a:endParaRPr>
                    </a:p>
                  </a:txBody>
                  <a:tcPr marT="91425" marB="91425" marR="91425" marL="91425"/>
                </a:tc>
              </a:tr>
              <a:tr h="10436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sz="3400">
                        <a:solidFill>
                          <a:srgbClr val="FF0000"/>
                        </a:solidFill>
                      </a:endParaRPr>
                    </a:p>
                  </a:txBody>
                  <a:tcPr marT="91425" marB="91425" marR="91425" marL="91425"/>
                </a:tc>
              </a:tr>
              <a:tr h="11003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sz="3400">
                        <a:solidFill>
                          <a:srgbClr val="FF0000"/>
                        </a:solidFill>
                      </a:endParaRPr>
                    </a:p>
                  </a:txBody>
                  <a:tcPr marT="91425" marB="91425" marR="91425" marL="91425"/>
                </a:tc>
              </a:tr>
            </a:tbl>
          </a:graphicData>
        </a:graphic>
      </p:graphicFrame>
      <p:pic>
        <p:nvPicPr>
          <p:cNvPr id="1533" name="Google Shape;1533;ge3a6f6ce8a_1_366"/>
          <p:cNvPicPr preferRelativeResize="0"/>
          <p:nvPr/>
        </p:nvPicPr>
        <p:blipFill>
          <a:blip r:embed="rId3">
            <a:alphaModFix/>
          </a:blip>
          <a:stretch>
            <a:fillRect/>
          </a:stretch>
        </p:blipFill>
        <p:spPr>
          <a:xfrm>
            <a:off x="1757398" y="3035035"/>
            <a:ext cx="3055250" cy="933325"/>
          </a:xfrm>
          <a:prstGeom prst="rect">
            <a:avLst/>
          </a:prstGeom>
          <a:noFill/>
          <a:ln>
            <a:noFill/>
          </a:ln>
        </p:spPr>
      </p:pic>
      <p:pic>
        <p:nvPicPr>
          <p:cNvPr id="1534" name="Google Shape;1534;ge3a6f6ce8a_1_366"/>
          <p:cNvPicPr preferRelativeResize="0"/>
          <p:nvPr/>
        </p:nvPicPr>
        <p:blipFill>
          <a:blip r:embed="rId4">
            <a:alphaModFix/>
          </a:blip>
          <a:stretch>
            <a:fillRect/>
          </a:stretch>
        </p:blipFill>
        <p:spPr>
          <a:xfrm>
            <a:off x="1757400" y="4073847"/>
            <a:ext cx="2182975" cy="1069650"/>
          </a:xfrm>
          <a:prstGeom prst="rect">
            <a:avLst/>
          </a:prstGeom>
          <a:noFill/>
          <a:ln>
            <a:noFill/>
          </a:ln>
        </p:spPr>
      </p:pic>
      <p:pic>
        <p:nvPicPr>
          <p:cNvPr id="1535" name="Google Shape;1535;ge3a6f6ce8a_1_366"/>
          <p:cNvPicPr preferRelativeResize="0"/>
          <p:nvPr/>
        </p:nvPicPr>
        <p:blipFill>
          <a:blip r:embed="rId5">
            <a:alphaModFix/>
          </a:blip>
          <a:stretch>
            <a:fillRect/>
          </a:stretch>
        </p:blipFill>
        <p:spPr>
          <a:xfrm>
            <a:off x="1788475" y="1741050"/>
            <a:ext cx="2120825" cy="1128713"/>
          </a:xfrm>
          <a:prstGeom prst="rect">
            <a:avLst/>
          </a:prstGeom>
          <a:noFill/>
          <a:ln>
            <a:noFill/>
          </a:ln>
        </p:spPr>
      </p:pic>
      <p:pic>
        <p:nvPicPr>
          <p:cNvPr id="1536" name="Google Shape;1536;ge3a6f6ce8a_1_366"/>
          <p:cNvPicPr preferRelativeResize="0"/>
          <p:nvPr/>
        </p:nvPicPr>
        <p:blipFill rotWithShape="1">
          <a:blip r:embed="rId6">
            <a:alphaModFix/>
          </a:blip>
          <a:srcRect b="82220" l="-629" r="30708" t="0"/>
          <a:stretch/>
        </p:blipFill>
        <p:spPr>
          <a:xfrm>
            <a:off x="5981399" y="0"/>
            <a:ext cx="3162600" cy="603300"/>
          </a:xfrm>
          <a:prstGeom prst="snip2DiagRect">
            <a:avLst>
              <a:gd fmla="val 0" name="adj1"/>
              <a:gd fmla="val 16667" name="adj2"/>
            </a:avLst>
          </a:prstGeom>
          <a:noFill/>
          <a:ln>
            <a:noFill/>
          </a:ln>
        </p:spPr>
      </p:pic>
      <p:pic>
        <p:nvPicPr>
          <p:cNvPr id="1537" name="Google Shape;1537;ge3a6f6ce8a_1_366"/>
          <p:cNvPicPr preferRelativeResize="0"/>
          <p:nvPr/>
        </p:nvPicPr>
        <p:blipFill rotWithShape="1">
          <a:blip r:embed="rId7">
            <a:alphaModFix/>
          </a:blip>
          <a:srcRect b="0" l="0" r="0" t="0"/>
          <a:stretch/>
        </p:blipFill>
        <p:spPr>
          <a:xfrm>
            <a:off x="-33618" y="-24297"/>
            <a:ext cx="729600" cy="462301"/>
          </a:xfrm>
          <a:prstGeom prst="rect">
            <a:avLst/>
          </a:prstGeom>
          <a:noFill/>
          <a:ln>
            <a:noFill/>
          </a:ln>
        </p:spPr>
      </p:pic>
      <p:pic>
        <p:nvPicPr>
          <p:cNvPr id="1538" name="Google Shape;1538;ge3a6f6ce8a_1_366"/>
          <p:cNvPicPr preferRelativeResize="0"/>
          <p:nvPr/>
        </p:nvPicPr>
        <p:blipFill rotWithShape="1">
          <a:blip r:embed="rId8">
            <a:alphaModFix/>
          </a:blip>
          <a:srcRect b="0" l="0" r="0" t="0"/>
          <a:stretch/>
        </p:blipFill>
        <p:spPr>
          <a:xfrm>
            <a:off x="8145433" y="4506596"/>
            <a:ext cx="1019991" cy="646331"/>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ge3a6f6ce8a_1_37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SOAL 5 : NAMESPACE NAME</a:t>
            </a:r>
            <a:endParaRPr/>
          </a:p>
        </p:txBody>
      </p:sp>
      <p:graphicFrame>
        <p:nvGraphicFramePr>
          <p:cNvPr id="1544" name="Google Shape;1544;ge3a6f6ce8a_1_374"/>
          <p:cNvGraphicFramePr/>
          <p:nvPr/>
        </p:nvGraphicFramePr>
        <p:xfrm>
          <a:off x="486300" y="1423700"/>
          <a:ext cx="3000000" cy="3000000"/>
        </p:xfrm>
        <a:graphic>
          <a:graphicData uri="http://schemas.openxmlformats.org/drawingml/2006/table">
            <a:tbl>
              <a:tblPr>
                <a:noFill/>
                <a:tableStyleId>{C3A7A4C4-C3ED-45C7-9A7F-339A331C352B}</a:tableStyleId>
              </a:tblPr>
              <a:tblGrid>
                <a:gridCol w="1162950"/>
                <a:gridCol w="2413850"/>
                <a:gridCol w="2479850"/>
                <a:gridCol w="2289350"/>
              </a:tblGrid>
              <a:tr h="2285300">
                <a:tc>
                  <a:txBody>
                    <a:bodyPr/>
                    <a:lstStyle/>
                    <a:p>
                      <a:pPr indent="0" lvl="0" marL="0" rtl="0" algn="l">
                        <a:spcBef>
                          <a:spcPts val="0"/>
                        </a:spcBef>
                        <a:spcAft>
                          <a:spcPts val="0"/>
                        </a:spcAft>
                        <a:buNone/>
                      </a:pPr>
                      <a:r>
                        <a:rPr b="1" lang="en-US"/>
                        <a:t>SOAL</a:t>
                      </a:r>
                      <a:endParaRPr b="1"/>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054425">
                <a:tc>
                  <a:txBody>
                    <a:bodyPr/>
                    <a:lstStyle/>
                    <a:p>
                      <a:pPr indent="0" lvl="0" marL="0" rtl="0" algn="l">
                        <a:spcBef>
                          <a:spcPts val="0"/>
                        </a:spcBef>
                        <a:spcAft>
                          <a:spcPts val="0"/>
                        </a:spcAft>
                        <a:buNone/>
                      </a:pPr>
                      <a:r>
                        <a:rPr b="1" lang="en-US"/>
                        <a:t>JAWABAN (</a:t>
                      </a:r>
                      <a:r>
                        <a:rPr b="1" lang="en-US">
                          <a:solidFill>
                            <a:srgbClr val="38761D"/>
                          </a:solidFill>
                        </a:rPr>
                        <a:t>V</a:t>
                      </a:r>
                      <a:r>
                        <a:rPr b="1" lang="en-US"/>
                        <a:t> / </a:t>
                      </a:r>
                      <a:r>
                        <a:rPr b="1" lang="en-US">
                          <a:solidFill>
                            <a:srgbClr val="FF0000"/>
                          </a:solidFill>
                        </a:rPr>
                        <a:t>X</a:t>
                      </a:r>
                      <a:r>
                        <a:rPr b="1" lang="en-US"/>
                        <a:t>)</a:t>
                      </a:r>
                      <a:endParaRPr b="1"/>
                    </a:p>
                  </a:txBody>
                  <a:tcPr marT="91425" marB="91425" marR="91425" marL="91425"/>
                </a:tc>
                <a:tc>
                  <a:txBody>
                    <a:bodyPr/>
                    <a:lstStyle/>
                    <a:p>
                      <a:pPr indent="0" lvl="0" marL="0" rtl="0" algn="ctr">
                        <a:spcBef>
                          <a:spcPts val="0"/>
                        </a:spcBef>
                        <a:spcAft>
                          <a:spcPts val="0"/>
                        </a:spcAft>
                        <a:buNone/>
                      </a:pPr>
                      <a:r>
                        <a:t/>
                      </a:r>
                      <a:endParaRPr sz="3400">
                        <a:solidFill>
                          <a:srgbClr val="FF0000"/>
                        </a:solidFill>
                      </a:endParaRPr>
                    </a:p>
                  </a:txBody>
                  <a:tcPr marT="91425" marB="91425" marR="91425" marL="91425"/>
                </a:tc>
                <a:tc>
                  <a:txBody>
                    <a:bodyPr/>
                    <a:lstStyle/>
                    <a:p>
                      <a:pPr indent="0" lvl="0" marL="0" rtl="0" algn="ctr">
                        <a:spcBef>
                          <a:spcPts val="0"/>
                        </a:spcBef>
                        <a:spcAft>
                          <a:spcPts val="0"/>
                        </a:spcAft>
                        <a:buNone/>
                      </a:pPr>
                      <a:r>
                        <a:t/>
                      </a:r>
                      <a:endParaRPr sz="3400">
                        <a:solidFill>
                          <a:srgbClr val="38761D"/>
                        </a:solidFill>
                      </a:endParaRPr>
                    </a:p>
                  </a:txBody>
                  <a:tcPr marT="91425" marB="91425" marR="91425" marL="91425"/>
                </a:tc>
                <a:tc>
                  <a:txBody>
                    <a:bodyPr/>
                    <a:lstStyle/>
                    <a:p>
                      <a:pPr indent="0" lvl="0" marL="0" rtl="0" algn="ctr">
                        <a:spcBef>
                          <a:spcPts val="0"/>
                        </a:spcBef>
                        <a:spcAft>
                          <a:spcPts val="0"/>
                        </a:spcAft>
                        <a:buNone/>
                      </a:pPr>
                      <a:r>
                        <a:t/>
                      </a:r>
                      <a:endParaRPr sz="3400">
                        <a:solidFill>
                          <a:srgbClr val="FF0000"/>
                        </a:solidFill>
                      </a:endParaRPr>
                    </a:p>
                  </a:txBody>
                  <a:tcPr marT="91425" marB="91425" marR="91425" marL="91425"/>
                </a:tc>
              </a:tr>
            </a:tbl>
          </a:graphicData>
        </a:graphic>
      </p:graphicFrame>
      <p:pic>
        <p:nvPicPr>
          <p:cNvPr id="1545" name="Google Shape;1545;ge3a6f6ce8a_1_374"/>
          <p:cNvPicPr preferRelativeResize="0"/>
          <p:nvPr/>
        </p:nvPicPr>
        <p:blipFill>
          <a:blip r:embed="rId3">
            <a:alphaModFix/>
          </a:blip>
          <a:stretch>
            <a:fillRect/>
          </a:stretch>
        </p:blipFill>
        <p:spPr>
          <a:xfrm>
            <a:off x="4155563" y="1662100"/>
            <a:ext cx="2203200" cy="1502950"/>
          </a:xfrm>
          <a:prstGeom prst="rect">
            <a:avLst/>
          </a:prstGeom>
          <a:noFill/>
          <a:ln>
            <a:noFill/>
          </a:ln>
        </p:spPr>
      </p:pic>
      <p:pic>
        <p:nvPicPr>
          <p:cNvPr id="1546" name="Google Shape;1546;ge3a6f6ce8a_1_374"/>
          <p:cNvPicPr preferRelativeResize="0"/>
          <p:nvPr/>
        </p:nvPicPr>
        <p:blipFill>
          <a:blip r:embed="rId4">
            <a:alphaModFix/>
          </a:blip>
          <a:stretch>
            <a:fillRect/>
          </a:stretch>
        </p:blipFill>
        <p:spPr>
          <a:xfrm>
            <a:off x="1714250" y="1632775"/>
            <a:ext cx="2203200" cy="1532267"/>
          </a:xfrm>
          <a:prstGeom prst="rect">
            <a:avLst/>
          </a:prstGeom>
          <a:noFill/>
          <a:ln>
            <a:noFill/>
          </a:ln>
        </p:spPr>
      </p:pic>
      <p:pic>
        <p:nvPicPr>
          <p:cNvPr id="1547" name="Google Shape;1547;ge3a6f6ce8a_1_374"/>
          <p:cNvPicPr preferRelativeResize="0"/>
          <p:nvPr/>
        </p:nvPicPr>
        <p:blipFill>
          <a:blip r:embed="rId5">
            <a:alphaModFix/>
          </a:blip>
          <a:stretch>
            <a:fillRect/>
          </a:stretch>
        </p:blipFill>
        <p:spPr>
          <a:xfrm>
            <a:off x="6596874" y="1632763"/>
            <a:ext cx="2145200" cy="1447800"/>
          </a:xfrm>
          <a:prstGeom prst="rect">
            <a:avLst/>
          </a:prstGeom>
          <a:noFill/>
          <a:ln>
            <a:noFill/>
          </a:ln>
        </p:spPr>
      </p:pic>
      <p:pic>
        <p:nvPicPr>
          <p:cNvPr id="1548" name="Google Shape;1548;ge3a6f6ce8a_1_374"/>
          <p:cNvPicPr preferRelativeResize="0"/>
          <p:nvPr/>
        </p:nvPicPr>
        <p:blipFill rotWithShape="1">
          <a:blip r:embed="rId6">
            <a:alphaModFix/>
          </a:blip>
          <a:srcRect b="82220" l="-629" r="30708" t="0"/>
          <a:stretch/>
        </p:blipFill>
        <p:spPr>
          <a:xfrm>
            <a:off x="5981399" y="0"/>
            <a:ext cx="3162600" cy="603300"/>
          </a:xfrm>
          <a:prstGeom prst="snip2DiagRect">
            <a:avLst>
              <a:gd fmla="val 0" name="adj1"/>
              <a:gd fmla="val 16667" name="adj2"/>
            </a:avLst>
          </a:prstGeom>
          <a:noFill/>
          <a:ln>
            <a:noFill/>
          </a:ln>
        </p:spPr>
      </p:pic>
      <p:pic>
        <p:nvPicPr>
          <p:cNvPr id="1549" name="Google Shape;1549;ge3a6f6ce8a_1_374"/>
          <p:cNvPicPr preferRelativeResize="0"/>
          <p:nvPr/>
        </p:nvPicPr>
        <p:blipFill rotWithShape="1">
          <a:blip r:embed="rId7">
            <a:alphaModFix/>
          </a:blip>
          <a:srcRect b="0" l="0" r="0" t="0"/>
          <a:stretch/>
        </p:blipFill>
        <p:spPr>
          <a:xfrm>
            <a:off x="-33618" y="-24297"/>
            <a:ext cx="729600" cy="462301"/>
          </a:xfrm>
          <a:prstGeom prst="rect">
            <a:avLst/>
          </a:prstGeom>
          <a:noFill/>
          <a:ln>
            <a:noFill/>
          </a:ln>
        </p:spPr>
      </p:pic>
      <p:pic>
        <p:nvPicPr>
          <p:cNvPr id="1550" name="Google Shape;1550;ge3a6f6ce8a_1_374"/>
          <p:cNvPicPr preferRelativeResize="0"/>
          <p:nvPr/>
        </p:nvPicPr>
        <p:blipFill rotWithShape="1">
          <a:blip r:embed="rId8">
            <a:alphaModFix/>
          </a:blip>
          <a:srcRect b="0" l="0" r="0" t="0"/>
          <a:stretch/>
        </p:blipFill>
        <p:spPr>
          <a:xfrm>
            <a:off x="8145433" y="4506596"/>
            <a:ext cx="1019991" cy="646331"/>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ge3a6f6ce8a_1_38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SOAL 6 : SINGLE LINE COMMENTS</a:t>
            </a:r>
            <a:endParaRPr/>
          </a:p>
        </p:txBody>
      </p:sp>
      <p:graphicFrame>
        <p:nvGraphicFramePr>
          <p:cNvPr id="1556" name="Google Shape;1556;ge3a6f6ce8a_1_382"/>
          <p:cNvGraphicFramePr/>
          <p:nvPr/>
        </p:nvGraphicFramePr>
        <p:xfrm>
          <a:off x="486300" y="1423700"/>
          <a:ext cx="3000000" cy="3000000"/>
        </p:xfrm>
        <a:graphic>
          <a:graphicData uri="http://schemas.openxmlformats.org/drawingml/2006/table">
            <a:tbl>
              <a:tblPr>
                <a:noFill/>
                <a:tableStyleId>{C3A7A4C4-C3ED-45C7-9A7F-339A331C352B}</a:tableStyleId>
              </a:tblPr>
              <a:tblGrid>
                <a:gridCol w="1636675"/>
                <a:gridCol w="3466100"/>
                <a:gridCol w="3243225"/>
              </a:tblGrid>
              <a:tr h="2262375">
                <a:tc>
                  <a:txBody>
                    <a:bodyPr/>
                    <a:lstStyle/>
                    <a:p>
                      <a:pPr indent="0" lvl="0" marL="0" rtl="0" algn="l">
                        <a:spcBef>
                          <a:spcPts val="0"/>
                        </a:spcBef>
                        <a:spcAft>
                          <a:spcPts val="0"/>
                        </a:spcAft>
                        <a:buNone/>
                      </a:pPr>
                      <a:r>
                        <a:rPr b="1" lang="en-US"/>
                        <a:t>SOAL</a:t>
                      </a:r>
                      <a:endParaRPr b="1"/>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122475">
                <a:tc>
                  <a:txBody>
                    <a:bodyPr/>
                    <a:lstStyle/>
                    <a:p>
                      <a:pPr indent="0" lvl="0" marL="0" rtl="0" algn="l">
                        <a:spcBef>
                          <a:spcPts val="0"/>
                        </a:spcBef>
                        <a:spcAft>
                          <a:spcPts val="0"/>
                        </a:spcAft>
                        <a:buNone/>
                      </a:pPr>
                      <a:r>
                        <a:rPr b="1" lang="en-US"/>
                        <a:t>JAWABAN (</a:t>
                      </a:r>
                      <a:r>
                        <a:rPr b="1" lang="en-US">
                          <a:solidFill>
                            <a:srgbClr val="38761D"/>
                          </a:solidFill>
                        </a:rPr>
                        <a:t>V</a:t>
                      </a:r>
                      <a:r>
                        <a:rPr b="1" lang="en-US"/>
                        <a:t> / </a:t>
                      </a:r>
                      <a:r>
                        <a:rPr b="1" lang="en-US">
                          <a:solidFill>
                            <a:srgbClr val="FF0000"/>
                          </a:solidFill>
                        </a:rPr>
                        <a:t>X</a:t>
                      </a:r>
                      <a:r>
                        <a:rPr b="1" lang="en-US"/>
                        <a:t>)</a:t>
                      </a:r>
                      <a:endParaRPr b="1"/>
                    </a:p>
                  </a:txBody>
                  <a:tcPr marT="91425" marB="91425" marR="91425" marL="91425"/>
                </a:tc>
                <a:tc>
                  <a:txBody>
                    <a:bodyPr/>
                    <a:lstStyle/>
                    <a:p>
                      <a:pPr indent="0" lvl="0" marL="0" rtl="0" algn="ctr">
                        <a:spcBef>
                          <a:spcPts val="0"/>
                        </a:spcBef>
                        <a:spcAft>
                          <a:spcPts val="0"/>
                        </a:spcAft>
                        <a:buNone/>
                      </a:pPr>
                      <a:r>
                        <a:t/>
                      </a:r>
                      <a:endParaRPr sz="3400">
                        <a:solidFill>
                          <a:srgbClr val="38761D"/>
                        </a:solidFill>
                      </a:endParaRPr>
                    </a:p>
                  </a:txBody>
                  <a:tcPr marT="91425" marB="91425" marR="91425" marL="91425"/>
                </a:tc>
                <a:tc>
                  <a:txBody>
                    <a:bodyPr/>
                    <a:lstStyle/>
                    <a:p>
                      <a:pPr indent="0" lvl="0" marL="0" rtl="0" algn="ctr">
                        <a:spcBef>
                          <a:spcPts val="0"/>
                        </a:spcBef>
                        <a:spcAft>
                          <a:spcPts val="0"/>
                        </a:spcAft>
                        <a:buNone/>
                      </a:pPr>
                      <a:r>
                        <a:t/>
                      </a:r>
                      <a:endParaRPr sz="3400">
                        <a:solidFill>
                          <a:srgbClr val="FF0000"/>
                        </a:solidFill>
                      </a:endParaRPr>
                    </a:p>
                  </a:txBody>
                  <a:tcPr marT="91425" marB="91425" marR="91425" marL="91425"/>
                </a:tc>
              </a:tr>
            </a:tbl>
          </a:graphicData>
        </a:graphic>
      </p:graphicFrame>
      <p:pic>
        <p:nvPicPr>
          <p:cNvPr id="1557" name="Google Shape;1557;ge3a6f6ce8a_1_382"/>
          <p:cNvPicPr preferRelativeResize="0"/>
          <p:nvPr/>
        </p:nvPicPr>
        <p:blipFill>
          <a:blip r:embed="rId3">
            <a:alphaModFix/>
          </a:blip>
          <a:stretch>
            <a:fillRect/>
          </a:stretch>
        </p:blipFill>
        <p:spPr>
          <a:xfrm>
            <a:off x="5708738" y="1570363"/>
            <a:ext cx="2924175" cy="1685925"/>
          </a:xfrm>
          <a:prstGeom prst="rect">
            <a:avLst/>
          </a:prstGeom>
          <a:noFill/>
          <a:ln>
            <a:noFill/>
          </a:ln>
        </p:spPr>
      </p:pic>
      <p:pic>
        <p:nvPicPr>
          <p:cNvPr id="1558" name="Google Shape;1558;ge3a6f6ce8a_1_382"/>
          <p:cNvPicPr preferRelativeResize="0"/>
          <p:nvPr/>
        </p:nvPicPr>
        <p:blipFill>
          <a:blip r:embed="rId4">
            <a:alphaModFix/>
          </a:blip>
          <a:stretch>
            <a:fillRect/>
          </a:stretch>
        </p:blipFill>
        <p:spPr>
          <a:xfrm>
            <a:off x="2378750" y="1642224"/>
            <a:ext cx="2865025" cy="1742725"/>
          </a:xfrm>
          <a:prstGeom prst="rect">
            <a:avLst/>
          </a:prstGeom>
          <a:noFill/>
          <a:ln>
            <a:noFill/>
          </a:ln>
        </p:spPr>
      </p:pic>
      <p:pic>
        <p:nvPicPr>
          <p:cNvPr id="1559" name="Google Shape;1559;ge3a6f6ce8a_1_382"/>
          <p:cNvPicPr preferRelativeResize="0"/>
          <p:nvPr/>
        </p:nvPicPr>
        <p:blipFill rotWithShape="1">
          <a:blip r:embed="rId5">
            <a:alphaModFix/>
          </a:blip>
          <a:srcRect b="82220" l="-629" r="30708" t="0"/>
          <a:stretch/>
        </p:blipFill>
        <p:spPr>
          <a:xfrm>
            <a:off x="5981399" y="0"/>
            <a:ext cx="3162600" cy="603300"/>
          </a:xfrm>
          <a:prstGeom prst="snip2DiagRect">
            <a:avLst>
              <a:gd fmla="val 0" name="adj1"/>
              <a:gd fmla="val 16667" name="adj2"/>
            </a:avLst>
          </a:prstGeom>
          <a:noFill/>
          <a:ln>
            <a:noFill/>
          </a:ln>
        </p:spPr>
      </p:pic>
      <p:pic>
        <p:nvPicPr>
          <p:cNvPr id="1560" name="Google Shape;1560;ge3a6f6ce8a_1_382"/>
          <p:cNvPicPr preferRelativeResize="0"/>
          <p:nvPr/>
        </p:nvPicPr>
        <p:blipFill rotWithShape="1">
          <a:blip r:embed="rId6">
            <a:alphaModFix/>
          </a:blip>
          <a:srcRect b="0" l="0" r="0" t="0"/>
          <a:stretch/>
        </p:blipFill>
        <p:spPr>
          <a:xfrm>
            <a:off x="-33618" y="-24297"/>
            <a:ext cx="729600" cy="462301"/>
          </a:xfrm>
          <a:prstGeom prst="rect">
            <a:avLst/>
          </a:prstGeom>
          <a:noFill/>
          <a:ln>
            <a:noFill/>
          </a:ln>
        </p:spPr>
      </p:pic>
      <p:pic>
        <p:nvPicPr>
          <p:cNvPr id="1561" name="Google Shape;1561;ge3a6f6ce8a_1_382"/>
          <p:cNvPicPr preferRelativeResize="0"/>
          <p:nvPr/>
        </p:nvPicPr>
        <p:blipFill rotWithShape="1">
          <a:blip r:embed="rId7">
            <a:alphaModFix/>
          </a:blip>
          <a:srcRect b="0" l="0" r="0" t="0"/>
          <a:stretch/>
        </p:blipFill>
        <p:spPr>
          <a:xfrm>
            <a:off x="8145433" y="4506596"/>
            <a:ext cx="1019991" cy="646331"/>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ge3a6f6ce8a_1_38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SOAL 7 : MULTI-LINE COMMENTS</a:t>
            </a:r>
            <a:endParaRPr/>
          </a:p>
        </p:txBody>
      </p:sp>
      <p:graphicFrame>
        <p:nvGraphicFramePr>
          <p:cNvPr id="1567" name="Google Shape;1567;ge3a6f6ce8a_1_389"/>
          <p:cNvGraphicFramePr/>
          <p:nvPr/>
        </p:nvGraphicFramePr>
        <p:xfrm>
          <a:off x="486300" y="1423700"/>
          <a:ext cx="3000000" cy="3000000"/>
        </p:xfrm>
        <a:graphic>
          <a:graphicData uri="http://schemas.openxmlformats.org/drawingml/2006/table">
            <a:tbl>
              <a:tblPr>
                <a:noFill/>
                <a:tableStyleId>{C3A7A4C4-C3ED-45C7-9A7F-339A331C352B}</a:tableStyleId>
              </a:tblPr>
              <a:tblGrid>
                <a:gridCol w="1636675"/>
                <a:gridCol w="3466100"/>
                <a:gridCol w="3243225"/>
              </a:tblGrid>
              <a:tr h="2262375">
                <a:tc>
                  <a:txBody>
                    <a:bodyPr/>
                    <a:lstStyle/>
                    <a:p>
                      <a:pPr indent="0" lvl="0" marL="0" rtl="0" algn="l">
                        <a:spcBef>
                          <a:spcPts val="0"/>
                        </a:spcBef>
                        <a:spcAft>
                          <a:spcPts val="0"/>
                        </a:spcAft>
                        <a:buNone/>
                      </a:pPr>
                      <a:r>
                        <a:rPr b="1" lang="en-US"/>
                        <a:t>SOAL</a:t>
                      </a:r>
                      <a:endParaRPr b="1"/>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122475">
                <a:tc>
                  <a:txBody>
                    <a:bodyPr/>
                    <a:lstStyle/>
                    <a:p>
                      <a:pPr indent="0" lvl="0" marL="0" rtl="0" algn="l">
                        <a:spcBef>
                          <a:spcPts val="0"/>
                        </a:spcBef>
                        <a:spcAft>
                          <a:spcPts val="0"/>
                        </a:spcAft>
                        <a:buNone/>
                      </a:pPr>
                      <a:r>
                        <a:rPr b="1" lang="en-US"/>
                        <a:t>JAWABAN (</a:t>
                      </a:r>
                      <a:r>
                        <a:rPr b="1" lang="en-US">
                          <a:solidFill>
                            <a:srgbClr val="38761D"/>
                          </a:solidFill>
                        </a:rPr>
                        <a:t>V</a:t>
                      </a:r>
                      <a:r>
                        <a:rPr b="1" lang="en-US"/>
                        <a:t> / </a:t>
                      </a:r>
                      <a:r>
                        <a:rPr b="1" lang="en-US">
                          <a:solidFill>
                            <a:srgbClr val="FF0000"/>
                          </a:solidFill>
                        </a:rPr>
                        <a:t>X</a:t>
                      </a:r>
                      <a:r>
                        <a:rPr b="1" lang="en-US"/>
                        <a:t>)</a:t>
                      </a:r>
                      <a:endParaRPr b="1"/>
                    </a:p>
                  </a:txBody>
                  <a:tcPr marT="91425" marB="91425" marR="91425" marL="91425"/>
                </a:tc>
                <a:tc>
                  <a:txBody>
                    <a:bodyPr/>
                    <a:lstStyle/>
                    <a:p>
                      <a:pPr indent="0" lvl="0" marL="0" rtl="0" algn="ctr">
                        <a:spcBef>
                          <a:spcPts val="0"/>
                        </a:spcBef>
                        <a:spcAft>
                          <a:spcPts val="0"/>
                        </a:spcAft>
                        <a:buNone/>
                      </a:pPr>
                      <a:r>
                        <a:t/>
                      </a:r>
                      <a:endParaRPr sz="3400">
                        <a:solidFill>
                          <a:srgbClr val="38761D"/>
                        </a:solidFill>
                      </a:endParaRPr>
                    </a:p>
                  </a:txBody>
                  <a:tcPr marT="91425" marB="91425" marR="91425" marL="91425"/>
                </a:tc>
                <a:tc>
                  <a:txBody>
                    <a:bodyPr/>
                    <a:lstStyle/>
                    <a:p>
                      <a:pPr indent="0" lvl="0" marL="0" rtl="0" algn="ctr">
                        <a:spcBef>
                          <a:spcPts val="0"/>
                        </a:spcBef>
                        <a:spcAft>
                          <a:spcPts val="0"/>
                        </a:spcAft>
                        <a:buNone/>
                      </a:pPr>
                      <a:r>
                        <a:t/>
                      </a:r>
                      <a:endParaRPr sz="3400">
                        <a:solidFill>
                          <a:srgbClr val="FF0000"/>
                        </a:solidFill>
                      </a:endParaRPr>
                    </a:p>
                  </a:txBody>
                  <a:tcPr marT="91425" marB="91425" marR="91425" marL="91425"/>
                </a:tc>
              </a:tr>
            </a:tbl>
          </a:graphicData>
        </a:graphic>
      </p:graphicFrame>
      <p:pic>
        <p:nvPicPr>
          <p:cNvPr id="1568" name="Google Shape;1568;ge3a6f6ce8a_1_389"/>
          <p:cNvPicPr preferRelativeResize="0"/>
          <p:nvPr/>
        </p:nvPicPr>
        <p:blipFill>
          <a:blip r:embed="rId3">
            <a:alphaModFix/>
          </a:blip>
          <a:stretch>
            <a:fillRect/>
          </a:stretch>
        </p:blipFill>
        <p:spPr>
          <a:xfrm>
            <a:off x="6100249" y="1528999"/>
            <a:ext cx="1985250" cy="1985250"/>
          </a:xfrm>
          <a:prstGeom prst="rect">
            <a:avLst/>
          </a:prstGeom>
          <a:noFill/>
          <a:ln>
            <a:noFill/>
          </a:ln>
        </p:spPr>
      </p:pic>
      <p:pic>
        <p:nvPicPr>
          <p:cNvPr id="1569" name="Google Shape;1569;ge3a6f6ce8a_1_389"/>
          <p:cNvPicPr preferRelativeResize="0"/>
          <p:nvPr/>
        </p:nvPicPr>
        <p:blipFill>
          <a:blip r:embed="rId4">
            <a:alphaModFix/>
          </a:blip>
          <a:stretch>
            <a:fillRect/>
          </a:stretch>
        </p:blipFill>
        <p:spPr>
          <a:xfrm>
            <a:off x="2986850" y="1473262"/>
            <a:ext cx="1585150" cy="2096725"/>
          </a:xfrm>
          <a:prstGeom prst="rect">
            <a:avLst/>
          </a:prstGeom>
          <a:noFill/>
          <a:ln>
            <a:noFill/>
          </a:ln>
        </p:spPr>
      </p:pic>
      <p:pic>
        <p:nvPicPr>
          <p:cNvPr id="1570" name="Google Shape;1570;ge3a6f6ce8a_1_389"/>
          <p:cNvPicPr preferRelativeResize="0"/>
          <p:nvPr/>
        </p:nvPicPr>
        <p:blipFill rotWithShape="1">
          <a:blip r:embed="rId5">
            <a:alphaModFix/>
          </a:blip>
          <a:srcRect b="82220" l="-629" r="30708" t="0"/>
          <a:stretch/>
        </p:blipFill>
        <p:spPr>
          <a:xfrm>
            <a:off x="5981399" y="0"/>
            <a:ext cx="3162600" cy="603300"/>
          </a:xfrm>
          <a:prstGeom prst="snip2DiagRect">
            <a:avLst>
              <a:gd fmla="val 0" name="adj1"/>
              <a:gd fmla="val 16667" name="adj2"/>
            </a:avLst>
          </a:prstGeom>
          <a:noFill/>
          <a:ln>
            <a:noFill/>
          </a:ln>
        </p:spPr>
      </p:pic>
      <p:pic>
        <p:nvPicPr>
          <p:cNvPr id="1571" name="Google Shape;1571;ge3a6f6ce8a_1_389"/>
          <p:cNvPicPr preferRelativeResize="0"/>
          <p:nvPr/>
        </p:nvPicPr>
        <p:blipFill rotWithShape="1">
          <a:blip r:embed="rId6">
            <a:alphaModFix/>
          </a:blip>
          <a:srcRect b="0" l="0" r="0" t="0"/>
          <a:stretch/>
        </p:blipFill>
        <p:spPr>
          <a:xfrm>
            <a:off x="-33618" y="-24297"/>
            <a:ext cx="729600" cy="462301"/>
          </a:xfrm>
          <a:prstGeom prst="rect">
            <a:avLst/>
          </a:prstGeom>
          <a:noFill/>
          <a:ln>
            <a:noFill/>
          </a:ln>
        </p:spPr>
      </p:pic>
      <p:pic>
        <p:nvPicPr>
          <p:cNvPr id="1572" name="Google Shape;1572;ge3a6f6ce8a_1_389"/>
          <p:cNvPicPr preferRelativeResize="0"/>
          <p:nvPr/>
        </p:nvPicPr>
        <p:blipFill rotWithShape="1">
          <a:blip r:embed="rId7">
            <a:alphaModFix/>
          </a:blip>
          <a:srcRect b="0" l="0" r="0" t="0"/>
          <a:stretch/>
        </p:blipFill>
        <p:spPr>
          <a:xfrm>
            <a:off x="8145433" y="4506596"/>
            <a:ext cx="1019991" cy="646331"/>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ge3a6f6ce8a_1_39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sOAL 8 : INCLUDE PARENTHESIS</a:t>
            </a:r>
            <a:endParaRPr/>
          </a:p>
        </p:txBody>
      </p:sp>
      <p:graphicFrame>
        <p:nvGraphicFramePr>
          <p:cNvPr id="1578" name="Google Shape;1578;ge3a6f6ce8a_1_396"/>
          <p:cNvGraphicFramePr/>
          <p:nvPr/>
        </p:nvGraphicFramePr>
        <p:xfrm>
          <a:off x="486300" y="1423700"/>
          <a:ext cx="3000000" cy="3000000"/>
        </p:xfrm>
        <a:graphic>
          <a:graphicData uri="http://schemas.openxmlformats.org/drawingml/2006/table">
            <a:tbl>
              <a:tblPr>
                <a:noFill/>
                <a:tableStyleId>{C3A7A4C4-C3ED-45C7-9A7F-339A331C352B}</a:tableStyleId>
              </a:tblPr>
              <a:tblGrid>
                <a:gridCol w="1636675"/>
                <a:gridCol w="3466100"/>
                <a:gridCol w="3243225"/>
              </a:tblGrid>
              <a:tr h="2262375">
                <a:tc>
                  <a:txBody>
                    <a:bodyPr/>
                    <a:lstStyle/>
                    <a:p>
                      <a:pPr indent="0" lvl="0" marL="0" rtl="0" algn="l">
                        <a:spcBef>
                          <a:spcPts val="0"/>
                        </a:spcBef>
                        <a:spcAft>
                          <a:spcPts val="0"/>
                        </a:spcAft>
                        <a:buNone/>
                      </a:pPr>
                      <a:r>
                        <a:rPr b="1" lang="en-US"/>
                        <a:t>SOAL</a:t>
                      </a:r>
                      <a:endParaRPr b="1"/>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122475">
                <a:tc>
                  <a:txBody>
                    <a:bodyPr/>
                    <a:lstStyle/>
                    <a:p>
                      <a:pPr indent="0" lvl="0" marL="0" rtl="0" algn="l">
                        <a:spcBef>
                          <a:spcPts val="0"/>
                        </a:spcBef>
                        <a:spcAft>
                          <a:spcPts val="0"/>
                        </a:spcAft>
                        <a:buNone/>
                      </a:pPr>
                      <a:r>
                        <a:rPr b="1" lang="en-US"/>
                        <a:t>JAWABAN (</a:t>
                      </a:r>
                      <a:r>
                        <a:rPr b="1" lang="en-US">
                          <a:solidFill>
                            <a:srgbClr val="38761D"/>
                          </a:solidFill>
                        </a:rPr>
                        <a:t>V</a:t>
                      </a:r>
                      <a:r>
                        <a:rPr b="1" lang="en-US"/>
                        <a:t> / </a:t>
                      </a:r>
                      <a:r>
                        <a:rPr b="1" lang="en-US">
                          <a:solidFill>
                            <a:srgbClr val="FF0000"/>
                          </a:solidFill>
                        </a:rPr>
                        <a:t>X</a:t>
                      </a:r>
                      <a:r>
                        <a:rPr b="1" lang="en-US"/>
                        <a:t>)</a:t>
                      </a:r>
                      <a:endParaRPr b="1"/>
                    </a:p>
                  </a:txBody>
                  <a:tcPr marT="91425" marB="91425" marR="91425" marL="91425"/>
                </a:tc>
                <a:tc>
                  <a:txBody>
                    <a:bodyPr/>
                    <a:lstStyle/>
                    <a:p>
                      <a:pPr indent="0" lvl="0" marL="0" rtl="0" algn="ctr">
                        <a:spcBef>
                          <a:spcPts val="0"/>
                        </a:spcBef>
                        <a:spcAft>
                          <a:spcPts val="0"/>
                        </a:spcAft>
                        <a:buNone/>
                      </a:pPr>
                      <a:r>
                        <a:t/>
                      </a:r>
                      <a:endParaRPr sz="3400">
                        <a:solidFill>
                          <a:srgbClr val="38761D"/>
                        </a:solidFill>
                      </a:endParaRPr>
                    </a:p>
                  </a:txBody>
                  <a:tcPr marT="91425" marB="91425" marR="91425" marL="91425"/>
                </a:tc>
                <a:tc>
                  <a:txBody>
                    <a:bodyPr/>
                    <a:lstStyle/>
                    <a:p>
                      <a:pPr indent="0" lvl="0" marL="0" rtl="0" algn="ctr">
                        <a:spcBef>
                          <a:spcPts val="0"/>
                        </a:spcBef>
                        <a:spcAft>
                          <a:spcPts val="0"/>
                        </a:spcAft>
                        <a:buNone/>
                      </a:pPr>
                      <a:r>
                        <a:t/>
                      </a:r>
                      <a:endParaRPr sz="3400">
                        <a:solidFill>
                          <a:srgbClr val="FF0000"/>
                        </a:solidFill>
                      </a:endParaRPr>
                    </a:p>
                  </a:txBody>
                  <a:tcPr marT="91425" marB="91425" marR="91425" marL="91425"/>
                </a:tc>
              </a:tr>
            </a:tbl>
          </a:graphicData>
        </a:graphic>
      </p:graphicFrame>
      <p:pic>
        <p:nvPicPr>
          <p:cNvPr id="1579" name="Google Shape;1579;ge3a6f6ce8a_1_396"/>
          <p:cNvPicPr preferRelativeResize="0"/>
          <p:nvPr/>
        </p:nvPicPr>
        <p:blipFill>
          <a:blip r:embed="rId3">
            <a:alphaModFix/>
          </a:blip>
          <a:stretch>
            <a:fillRect/>
          </a:stretch>
        </p:blipFill>
        <p:spPr>
          <a:xfrm>
            <a:off x="2122975" y="1635023"/>
            <a:ext cx="3391875" cy="1503200"/>
          </a:xfrm>
          <a:prstGeom prst="rect">
            <a:avLst/>
          </a:prstGeom>
          <a:noFill/>
          <a:ln>
            <a:noFill/>
          </a:ln>
        </p:spPr>
      </p:pic>
      <p:pic>
        <p:nvPicPr>
          <p:cNvPr id="1580" name="Google Shape;1580;ge3a6f6ce8a_1_396"/>
          <p:cNvPicPr preferRelativeResize="0"/>
          <p:nvPr/>
        </p:nvPicPr>
        <p:blipFill>
          <a:blip r:embed="rId4">
            <a:alphaModFix/>
          </a:blip>
          <a:stretch>
            <a:fillRect/>
          </a:stretch>
        </p:blipFill>
        <p:spPr>
          <a:xfrm>
            <a:off x="5689050" y="1690712"/>
            <a:ext cx="3089845" cy="1391825"/>
          </a:xfrm>
          <a:prstGeom prst="rect">
            <a:avLst/>
          </a:prstGeom>
          <a:noFill/>
          <a:ln>
            <a:noFill/>
          </a:ln>
        </p:spPr>
      </p:pic>
      <p:pic>
        <p:nvPicPr>
          <p:cNvPr id="1581" name="Google Shape;1581;ge3a6f6ce8a_1_396"/>
          <p:cNvPicPr preferRelativeResize="0"/>
          <p:nvPr/>
        </p:nvPicPr>
        <p:blipFill rotWithShape="1">
          <a:blip r:embed="rId5">
            <a:alphaModFix/>
          </a:blip>
          <a:srcRect b="82220" l="-629" r="30708" t="0"/>
          <a:stretch/>
        </p:blipFill>
        <p:spPr>
          <a:xfrm>
            <a:off x="5981399" y="0"/>
            <a:ext cx="3162600" cy="603300"/>
          </a:xfrm>
          <a:prstGeom prst="snip2DiagRect">
            <a:avLst>
              <a:gd fmla="val 0" name="adj1"/>
              <a:gd fmla="val 16667" name="adj2"/>
            </a:avLst>
          </a:prstGeom>
          <a:noFill/>
          <a:ln>
            <a:noFill/>
          </a:ln>
        </p:spPr>
      </p:pic>
      <p:pic>
        <p:nvPicPr>
          <p:cNvPr id="1582" name="Google Shape;1582;ge3a6f6ce8a_1_396"/>
          <p:cNvPicPr preferRelativeResize="0"/>
          <p:nvPr/>
        </p:nvPicPr>
        <p:blipFill rotWithShape="1">
          <a:blip r:embed="rId6">
            <a:alphaModFix/>
          </a:blip>
          <a:srcRect b="0" l="0" r="0" t="0"/>
          <a:stretch/>
        </p:blipFill>
        <p:spPr>
          <a:xfrm>
            <a:off x="-33618" y="-24297"/>
            <a:ext cx="729600" cy="462301"/>
          </a:xfrm>
          <a:prstGeom prst="rect">
            <a:avLst/>
          </a:prstGeom>
          <a:noFill/>
          <a:ln>
            <a:noFill/>
          </a:ln>
        </p:spPr>
      </p:pic>
      <p:pic>
        <p:nvPicPr>
          <p:cNvPr id="1583" name="Google Shape;1583;ge3a6f6ce8a_1_396"/>
          <p:cNvPicPr preferRelativeResize="0"/>
          <p:nvPr/>
        </p:nvPicPr>
        <p:blipFill rotWithShape="1">
          <a:blip r:embed="rId7">
            <a:alphaModFix/>
          </a:blip>
          <a:srcRect b="0" l="0" r="0" t="0"/>
          <a:stretch/>
        </p:blipFill>
        <p:spPr>
          <a:xfrm>
            <a:off x="8145433" y="4506596"/>
            <a:ext cx="1019991" cy="646331"/>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ge3a6f6ce8a_1_40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SOAL 9 : LINE INDENTATION</a:t>
            </a:r>
            <a:endParaRPr/>
          </a:p>
        </p:txBody>
      </p:sp>
      <p:graphicFrame>
        <p:nvGraphicFramePr>
          <p:cNvPr id="1589" name="Google Shape;1589;ge3a6f6ce8a_1_403"/>
          <p:cNvGraphicFramePr/>
          <p:nvPr/>
        </p:nvGraphicFramePr>
        <p:xfrm>
          <a:off x="486300" y="1423700"/>
          <a:ext cx="3000000" cy="3000000"/>
        </p:xfrm>
        <a:graphic>
          <a:graphicData uri="http://schemas.openxmlformats.org/drawingml/2006/table">
            <a:tbl>
              <a:tblPr>
                <a:noFill/>
                <a:tableStyleId>{C3A7A4C4-C3ED-45C7-9A7F-339A331C352B}</a:tableStyleId>
              </a:tblPr>
              <a:tblGrid>
                <a:gridCol w="5060275"/>
                <a:gridCol w="2340850"/>
              </a:tblGrid>
              <a:tr h="614950">
                <a:tc>
                  <a:txBody>
                    <a:bodyPr/>
                    <a:lstStyle/>
                    <a:p>
                      <a:pPr indent="0" lvl="0" marL="0" rtl="0" algn="ctr">
                        <a:spcBef>
                          <a:spcPts val="0"/>
                        </a:spcBef>
                        <a:spcAft>
                          <a:spcPts val="0"/>
                        </a:spcAft>
                        <a:buNone/>
                      </a:pPr>
                      <a:r>
                        <a:rPr b="1" lang="en-US"/>
                        <a:t>SOAL</a:t>
                      </a:r>
                      <a:endParaRPr b="1"/>
                    </a:p>
                  </a:txBody>
                  <a:tcPr marT="91425" marB="91425" marR="91425" marL="91425"/>
                </a:tc>
                <a:tc>
                  <a:txBody>
                    <a:bodyPr/>
                    <a:lstStyle/>
                    <a:p>
                      <a:pPr indent="0" lvl="0" marL="0" rtl="0" algn="l">
                        <a:spcBef>
                          <a:spcPts val="0"/>
                        </a:spcBef>
                        <a:spcAft>
                          <a:spcPts val="0"/>
                        </a:spcAft>
                        <a:buNone/>
                      </a:pPr>
                      <a:r>
                        <a:rPr b="1" lang="en-US"/>
                        <a:t>JAWABAN (</a:t>
                      </a:r>
                      <a:r>
                        <a:rPr b="1" lang="en-US">
                          <a:solidFill>
                            <a:srgbClr val="38761D"/>
                          </a:solidFill>
                        </a:rPr>
                        <a:t>V</a:t>
                      </a:r>
                      <a:r>
                        <a:rPr b="1" lang="en-US"/>
                        <a:t> / </a:t>
                      </a:r>
                      <a:r>
                        <a:rPr b="1" lang="en-US">
                          <a:solidFill>
                            <a:srgbClr val="FF0000"/>
                          </a:solidFill>
                        </a:rPr>
                        <a:t>X</a:t>
                      </a:r>
                      <a:r>
                        <a:rPr b="1" lang="en-US"/>
                        <a:t>)</a:t>
                      </a:r>
                      <a:endParaRPr b="1"/>
                    </a:p>
                  </a:txBody>
                  <a:tcPr marT="91425" marB="91425" marR="91425" marL="91425"/>
                </a:tc>
              </a:tr>
              <a:tr h="13867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sz="3400">
                        <a:solidFill>
                          <a:srgbClr val="38761D"/>
                        </a:solidFill>
                      </a:endParaRPr>
                    </a:p>
                  </a:txBody>
                  <a:tcPr marT="91425" marB="91425" marR="91425" marL="91425"/>
                </a:tc>
              </a:tr>
              <a:tr h="1542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sz="3400">
                        <a:solidFill>
                          <a:srgbClr val="FF0000"/>
                        </a:solidFill>
                      </a:endParaRPr>
                    </a:p>
                  </a:txBody>
                  <a:tcPr marT="91425" marB="91425" marR="91425" marL="91425"/>
                </a:tc>
              </a:tr>
            </a:tbl>
          </a:graphicData>
        </a:graphic>
      </p:graphicFrame>
      <p:pic>
        <p:nvPicPr>
          <p:cNvPr id="1590" name="Google Shape;1590;ge3a6f6ce8a_1_403"/>
          <p:cNvPicPr preferRelativeResize="0"/>
          <p:nvPr/>
        </p:nvPicPr>
        <p:blipFill>
          <a:blip r:embed="rId3">
            <a:alphaModFix/>
          </a:blip>
          <a:stretch>
            <a:fillRect/>
          </a:stretch>
        </p:blipFill>
        <p:spPr>
          <a:xfrm>
            <a:off x="1677175" y="2038650"/>
            <a:ext cx="2584025" cy="1386700"/>
          </a:xfrm>
          <a:prstGeom prst="rect">
            <a:avLst/>
          </a:prstGeom>
          <a:noFill/>
          <a:ln>
            <a:noFill/>
          </a:ln>
        </p:spPr>
      </p:pic>
      <p:pic>
        <p:nvPicPr>
          <p:cNvPr id="1591" name="Google Shape;1591;ge3a6f6ce8a_1_403"/>
          <p:cNvPicPr preferRelativeResize="0"/>
          <p:nvPr/>
        </p:nvPicPr>
        <p:blipFill>
          <a:blip r:embed="rId4">
            <a:alphaModFix/>
          </a:blip>
          <a:stretch>
            <a:fillRect/>
          </a:stretch>
        </p:blipFill>
        <p:spPr>
          <a:xfrm>
            <a:off x="1677175" y="3491875"/>
            <a:ext cx="2866525" cy="1486850"/>
          </a:xfrm>
          <a:prstGeom prst="rect">
            <a:avLst/>
          </a:prstGeom>
          <a:noFill/>
          <a:ln>
            <a:noFill/>
          </a:ln>
        </p:spPr>
      </p:pic>
      <p:pic>
        <p:nvPicPr>
          <p:cNvPr id="1592" name="Google Shape;1592;ge3a6f6ce8a_1_403"/>
          <p:cNvPicPr preferRelativeResize="0"/>
          <p:nvPr/>
        </p:nvPicPr>
        <p:blipFill rotWithShape="1">
          <a:blip r:embed="rId5">
            <a:alphaModFix/>
          </a:blip>
          <a:srcRect b="82220" l="-629" r="30708" t="0"/>
          <a:stretch/>
        </p:blipFill>
        <p:spPr>
          <a:xfrm>
            <a:off x="5981399" y="0"/>
            <a:ext cx="3162600" cy="603300"/>
          </a:xfrm>
          <a:prstGeom prst="snip2DiagRect">
            <a:avLst>
              <a:gd fmla="val 0" name="adj1"/>
              <a:gd fmla="val 16667" name="adj2"/>
            </a:avLst>
          </a:prstGeom>
          <a:noFill/>
          <a:ln>
            <a:noFill/>
          </a:ln>
        </p:spPr>
      </p:pic>
      <p:pic>
        <p:nvPicPr>
          <p:cNvPr id="1593" name="Google Shape;1593;ge3a6f6ce8a_1_403"/>
          <p:cNvPicPr preferRelativeResize="0"/>
          <p:nvPr/>
        </p:nvPicPr>
        <p:blipFill rotWithShape="1">
          <a:blip r:embed="rId6">
            <a:alphaModFix/>
          </a:blip>
          <a:srcRect b="0" l="0" r="0" t="0"/>
          <a:stretch/>
        </p:blipFill>
        <p:spPr>
          <a:xfrm>
            <a:off x="-33618" y="-24297"/>
            <a:ext cx="729600" cy="462301"/>
          </a:xfrm>
          <a:prstGeom prst="rect">
            <a:avLst/>
          </a:prstGeom>
          <a:noFill/>
          <a:ln>
            <a:noFill/>
          </a:ln>
        </p:spPr>
      </p:pic>
      <p:pic>
        <p:nvPicPr>
          <p:cNvPr id="1594" name="Google Shape;1594;ge3a6f6ce8a_1_403"/>
          <p:cNvPicPr preferRelativeResize="0"/>
          <p:nvPr/>
        </p:nvPicPr>
        <p:blipFill rotWithShape="1">
          <a:blip r:embed="rId7">
            <a:alphaModFix/>
          </a:blip>
          <a:srcRect b="0" l="0" r="0" t="0"/>
          <a:stretch/>
        </p:blipFill>
        <p:spPr>
          <a:xfrm>
            <a:off x="8145433" y="4506596"/>
            <a:ext cx="1019991" cy="646331"/>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ge3a6f6ce8a_1_41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SOAL 10 : VARIABLES</a:t>
            </a:r>
            <a:endParaRPr/>
          </a:p>
        </p:txBody>
      </p:sp>
      <p:graphicFrame>
        <p:nvGraphicFramePr>
          <p:cNvPr id="1600" name="Google Shape;1600;ge3a6f6ce8a_1_410"/>
          <p:cNvGraphicFramePr/>
          <p:nvPr/>
        </p:nvGraphicFramePr>
        <p:xfrm>
          <a:off x="486300" y="1423700"/>
          <a:ext cx="3000000" cy="3000000"/>
        </p:xfrm>
        <a:graphic>
          <a:graphicData uri="http://schemas.openxmlformats.org/drawingml/2006/table">
            <a:tbl>
              <a:tblPr>
                <a:noFill/>
                <a:tableStyleId>{C3A7A4C4-C3ED-45C7-9A7F-339A331C352B}</a:tableStyleId>
              </a:tblPr>
              <a:tblGrid>
                <a:gridCol w="1162950"/>
                <a:gridCol w="2413850"/>
                <a:gridCol w="2479850"/>
                <a:gridCol w="2289350"/>
              </a:tblGrid>
              <a:tr h="2285300">
                <a:tc>
                  <a:txBody>
                    <a:bodyPr/>
                    <a:lstStyle/>
                    <a:p>
                      <a:pPr indent="0" lvl="0" marL="0" rtl="0" algn="l">
                        <a:spcBef>
                          <a:spcPts val="0"/>
                        </a:spcBef>
                        <a:spcAft>
                          <a:spcPts val="0"/>
                        </a:spcAft>
                        <a:buNone/>
                      </a:pPr>
                      <a:r>
                        <a:rPr b="1" lang="en-US"/>
                        <a:t>SOAL</a:t>
                      </a:r>
                      <a:endParaRPr b="1"/>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054425">
                <a:tc>
                  <a:txBody>
                    <a:bodyPr/>
                    <a:lstStyle/>
                    <a:p>
                      <a:pPr indent="0" lvl="0" marL="0" rtl="0" algn="l">
                        <a:spcBef>
                          <a:spcPts val="0"/>
                        </a:spcBef>
                        <a:spcAft>
                          <a:spcPts val="0"/>
                        </a:spcAft>
                        <a:buNone/>
                      </a:pPr>
                      <a:r>
                        <a:rPr b="1" lang="en-US"/>
                        <a:t>JAWABAN (</a:t>
                      </a:r>
                      <a:r>
                        <a:rPr b="1" lang="en-US">
                          <a:solidFill>
                            <a:srgbClr val="38761D"/>
                          </a:solidFill>
                        </a:rPr>
                        <a:t>V</a:t>
                      </a:r>
                      <a:r>
                        <a:rPr b="1" lang="en-US"/>
                        <a:t> / </a:t>
                      </a:r>
                      <a:r>
                        <a:rPr b="1" lang="en-US">
                          <a:solidFill>
                            <a:srgbClr val="FF0000"/>
                          </a:solidFill>
                        </a:rPr>
                        <a:t>X</a:t>
                      </a:r>
                      <a:r>
                        <a:rPr b="1" lang="en-US"/>
                        <a:t>)</a:t>
                      </a:r>
                      <a:endParaRPr b="1"/>
                    </a:p>
                  </a:txBody>
                  <a:tcPr marT="91425" marB="91425" marR="91425" marL="91425"/>
                </a:tc>
                <a:tc>
                  <a:txBody>
                    <a:bodyPr/>
                    <a:lstStyle/>
                    <a:p>
                      <a:pPr indent="0" lvl="0" marL="0" rtl="0" algn="ctr">
                        <a:spcBef>
                          <a:spcPts val="0"/>
                        </a:spcBef>
                        <a:spcAft>
                          <a:spcPts val="0"/>
                        </a:spcAft>
                        <a:buNone/>
                      </a:pPr>
                      <a:r>
                        <a:t/>
                      </a:r>
                      <a:endParaRPr sz="3400">
                        <a:solidFill>
                          <a:srgbClr val="38761D"/>
                        </a:solidFill>
                      </a:endParaRPr>
                    </a:p>
                  </a:txBody>
                  <a:tcPr marT="91425" marB="91425" marR="91425" marL="91425"/>
                </a:tc>
                <a:tc>
                  <a:txBody>
                    <a:bodyPr/>
                    <a:lstStyle/>
                    <a:p>
                      <a:pPr indent="0" lvl="0" marL="0" rtl="0" algn="ctr">
                        <a:spcBef>
                          <a:spcPts val="0"/>
                        </a:spcBef>
                        <a:spcAft>
                          <a:spcPts val="0"/>
                        </a:spcAft>
                        <a:buNone/>
                      </a:pPr>
                      <a:r>
                        <a:t/>
                      </a:r>
                      <a:endParaRPr sz="3400">
                        <a:solidFill>
                          <a:srgbClr val="FF0000"/>
                        </a:solidFill>
                      </a:endParaRPr>
                    </a:p>
                  </a:txBody>
                  <a:tcPr marT="91425" marB="91425" marR="91425" marL="91425"/>
                </a:tc>
                <a:tc>
                  <a:txBody>
                    <a:bodyPr/>
                    <a:lstStyle/>
                    <a:p>
                      <a:pPr indent="0" lvl="0" marL="0" rtl="0" algn="ctr">
                        <a:spcBef>
                          <a:spcPts val="0"/>
                        </a:spcBef>
                        <a:spcAft>
                          <a:spcPts val="0"/>
                        </a:spcAft>
                        <a:buNone/>
                      </a:pPr>
                      <a:r>
                        <a:t/>
                      </a:r>
                      <a:endParaRPr sz="3400">
                        <a:solidFill>
                          <a:srgbClr val="FF0000"/>
                        </a:solidFill>
                      </a:endParaRPr>
                    </a:p>
                  </a:txBody>
                  <a:tcPr marT="91425" marB="91425" marR="91425" marL="91425"/>
                </a:tc>
              </a:tr>
            </a:tbl>
          </a:graphicData>
        </a:graphic>
      </p:graphicFrame>
      <p:pic>
        <p:nvPicPr>
          <p:cNvPr id="1601" name="Google Shape;1601;ge3a6f6ce8a_1_410"/>
          <p:cNvPicPr preferRelativeResize="0"/>
          <p:nvPr/>
        </p:nvPicPr>
        <p:blipFill>
          <a:blip r:embed="rId3">
            <a:alphaModFix/>
          </a:blip>
          <a:stretch>
            <a:fillRect/>
          </a:stretch>
        </p:blipFill>
        <p:spPr>
          <a:xfrm>
            <a:off x="4171950" y="1772923"/>
            <a:ext cx="2184725" cy="1781025"/>
          </a:xfrm>
          <a:prstGeom prst="rect">
            <a:avLst/>
          </a:prstGeom>
          <a:noFill/>
          <a:ln>
            <a:noFill/>
          </a:ln>
        </p:spPr>
      </p:pic>
      <p:pic>
        <p:nvPicPr>
          <p:cNvPr id="1602" name="Google Shape;1602;ge3a6f6ce8a_1_410"/>
          <p:cNvPicPr preferRelativeResize="0"/>
          <p:nvPr/>
        </p:nvPicPr>
        <p:blipFill>
          <a:blip r:embed="rId4">
            <a:alphaModFix/>
          </a:blip>
          <a:stretch>
            <a:fillRect/>
          </a:stretch>
        </p:blipFill>
        <p:spPr>
          <a:xfrm>
            <a:off x="6623648" y="1899935"/>
            <a:ext cx="2089225" cy="1343625"/>
          </a:xfrm>
          <a:prstGeom prst="rect">
            <a:avLst/>
          </a:prstGeom>
          <a:noFill/>
          <a:ln>
            <a:noFill/>
          </a:ln>
        </p:spPr>
      </p:pic>
      <p:pic>
        <p:nvPicPr>
          <p:cNvPr id="1603" name="Google Shape;1603;ge3a6f6ce8a_1_410"/>
          <p:cNvPicPr preferRelativeResize="0"/>
          <p:nvPr/>
        </p:nvPicPr>
        <p:blipFill>
          <a:blip r:embed="rId5">
            <a:alphaModFix/>
          </a:blip>
          <a:stretch>
            <a:fillRect/>
          </a:stretch>
        </p:blipFill>
        <p:spPr>
          <a:xfrm>
            <a:off x="1720250" y="1899923"/>
            <a:ext cx="2184725" cy="1273113"/>
          </a:xfrm>
          <a:prstGeom prst="rect">
            <a:avLst/>
          </a:prstGeom>
          <a:noFill/>
          <a:ln>
            <a:noFill/>
          </a:ln>
        </p:spPr>
      </p:pic>
      <p:pic>
        <p:nvPicPr>
          <p:cNvPr id="1604" name="Google Shape;1604;ge3a6f6ce8a_1_410"/>
          <p:cNvPicPr preferRelativeResize="0"/>
          <p:nvPr/>
        </p:nvPicPr>
        <p:blipFill rotWithShape="1">
          <a:blip r:embed="rId6">
            <a:alphaModFix/>
          </a:blip>
          <a:srcRect b="82220" l="-629" r="30708" t="0"/>
          <a:stretch/>
        </p:blipFill>
        <p:spPr>
          <a:xfrm>
            <a:off x="5981399" y="0"/>
            <a:ext cx="3162600" cy="603300"/>
          </a:xfrm>
          <a:prstGeom prst="snip2DiagRect">
            <a:avLst>
              <a:gd fmla="val 0" name="adj1"/>
              <a:gd fmla="val 16667" name="adj2"/>
            </a:avLst>
          </a:prstGeom>
          <a:noFill/>
          <a:ln>
            <a:noFill/>
          </a:ln>
        </p:spPr>
      </p:pic>
      <p:pic>
        <p:nvPicPr>
          <p:cNvPr id="1605" name="Google Shape;1605;ge3a6f6ce8a_1_410"/>
          <p:cNvPicPr preferRelativeResize="0"/>
          <p:nvPr/>
        </p:nvPicPr>
        <p:blipFill rotWithShape="1">
          <a:blip r:embed="rId7">
            <a:alphaModFix/>
          </a:blip>
          <a:srcRect b="0" l="0" r="0" t="0"/>
          <a:stretch/>
        </p:blipFill>
        <p:spPr>
          <a:xfrm>
            <a:off x="-33618" y="-24297"/>
            <a:ext cx="729600" cy="462301"/>
          </a:xfrm>
          <a:prstGeom prst="rect">
            <a:avLst/>
          </a:prstGeom>
          <a:noFill/>
          <a:ln>
            <a:noFill/>
          </a:ln>
        </p:spPr>
      </p:pic>
      <p:pic>
        <p:nvPicPr>
          <p:cNvPr id="1606" name="Google Shape;1606;ge3a6f6ce8a_1_410"/>
          <p:cNvPicPr preferRelativeResize="0"/>
          <p:nvPr/>
        </p:nvPicPr>
        <p:blipFill rotWithShape="1">
          <a:blip r:embed="rId8">
            <a:alphaModFix/>
          </a:blip>
          <a:srcRect b="0" l="0" r="0" t="0"/>
          <a:stretch/>
        </p:blipFill>
        <p:spPr>
          <a:xfrm>
            <a:off x="8145433" y="4506596"/>
            <a:ext cx="1019991" cy="646331"/>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ge3a6f6ce8a_1_418"/>
          <p:cNvSpPr txBox="1"/>
          <p:nvPr>
            <p:ph type="title"/>
          </p:nvPr>
        </p:nvSpPr>
        <p:spPr>
          <a:xfrm>
            <a:off x="311700" y="132475"/>
            <a:ext cx="8520600" cy="80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sz="2900" u="sng"/>
              <a:t>SOAL ESSAY-1 : perbaiki kode berikut sesuai standar</a:t>
            </a:r>
            <a:endParaRPr sz="2900" u="sng"/>
          </a:p>
        </p:txBody>
      </p:sp>
      <p:pic>
        <p:nvPicPr>
          <p:cNvPr id="1612" name="Google Shape;1612;ge3a6f6ce8a_1_418"/>
          <p:cNvPicPr preferRelativeResize="0"/>
          <p:nvPr/>
        </p:nvPicPr>
        <p:blipFill>
          <a:blip r:embed="rId3">
            <a:alphaModFix/>
          </a:blip>
          <a:stretch>
            <a:fillRect/>
          </a:stretch>
        </p:blipFill>
        <p:spPr>
          <a:xfrm>
            <a:off x="228025" y="1093850"/>
            <a:ext cx="2955949" cy="3744851"/>
          </a:xfrm>
          <a:prstGeom prst="rect">
            <a:avLst/>
          </a:prstGeom>
          <a:noFill/>
          <a:ln>
            <a:noFill/>
          </a:ln>
        </p:spPr>
      </p:pic>
      <p:graphicFrame>
        <p:nvGraphicFramePr>
          <p:cNvPr id="1613" name="Google Shape;1613;ge3a6f6ce8a_1_418"/>
          <p:cNvGraphicFramePr/>
          <p:nvPr/>
        </p:nvGraphicFramePr>
        <p:xfrm>
          <a:off x="3548575" y="695600"/>
          <a:ext cx="3000000" cy="3000000"/>
        </p:xfrm>
        <a:graphic>
          <a:graphicData uri="http://schemas.openxmlformats.org/drawingml/2006/table">
            <a:tbl>
              <a:tblPr>
                <a:noFill/>
                <a:tableStyleId>{C3A7A4C4-C3ED-45C7-9A7F-339A331C352B}</a:tableStyleId>
              </a:tblPr>
              <a:tblGrid>
                <a:gridCol w="4866300"/>
              </a:tblGrid>
              <a:tr h="483075">
                <a:tc>
                  <a:txBody>
                    <a:bodyPr/>
                    <a:lstStyle/>
                    <a:p>
                      <a:pPr indent="0" lvl="0" marL="0" rtl="0" algn="ctr">
                        <a:spcBef>
                          <a:spcPts val="0"/>
                        </a:spcBef>
                        <a:spcAft>
                          <a:spcPts val="0"/>
                        </a:spcAft>
                        <a:buNone/>
                      </a:pPr>
                      <a:r>
                        <a:rPr b="1" lang="en-US">
                          <a:solidFill>
                            <a:srgbClr val="0000FF"/>
                          </a:solidFill>
                        </a:rPr>
                        <a:t>SCREENSHOOT JAWABAN DISINI</a:t>
                      </a:r>
                      <a:endParaRPr b="1">
                        <a:solidFill>
                          <a:srgbClr val="0000FF"/>
                        </a:solidFill>
                      </a:endParaRPr>
                    </a:p>
                  </a:txBody>
                  <a:tcPr marT="91425" marB="91425" marR="91425" marL="91425"/>
                </a:tc>
              </a:tr>
              <a:tr h="3919550">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1614" name="Google Shape;1614;ge3a6f6ce8a_1_418"/>
          <p:cNvPicPr preferRelativeResize="0"/>
          <p:nvPr/>
        </p:nvPicPr>
        <p:blipFill rotWithShape="1">
          <a:blip r:embed="rId4">
            <a:alphaModFix/>
          </a:blip>
          <a:srcRect b="82220" l="-629" r="30708" t="0"/>
          <a:stretch/>
        </p:blipFill>
        <p:spPr>
          <a:xfrm>
            <a:off x="5981399" y="0"/>
            <a:ext cx="3162600" cy="603300"/>
          </a:xfrm>
          <a:prstGeom prst="snip2DiagRect">
            <a:avLst>
              <a:gd fmla="val 0" name="adj1"/>
              <a:gd fmla="val 16667" name="adj2"/>
            </a:avLst>
          </a:prstGeom>
          <a:noFill/>
          <a:ln>
            <a:noFill/>
          </a:ln>
        </p:spPr>
      </p:pic>
      <p:pic>
        <p:nvPicPr>
          <p:cNvPr id="1615" name="Google Shape;1615;ge3a6f6ce8a_1_418"/>
          <p:cNvPicPr preferRelativeResize="0"/>
          <p:nvPr/>
        </p:nvPicPr>
        <p:blipFill rotWithShape="1">
          <a:blip r:embed="rId5">
            <a:alphaModFix/>
          </a:blip>
          <a:srcRect b="0" l="0" r="0" t="0"/>
          <a:stretch/>
        </p:blipFill>
        <p:spPr>
          <a:xfrm>
            <a:off x="-33618" y="-24297"/>
            <a:ext cx="729600" cy="462301"/>
          </a:xfrm>
          <a:prstGeom prst="rect">
            <a:avLst/>
          </a:prstGeom>
          <a:noFill/>
          <a:ln>
            <a:noFill/>
          </a:ln>
        </p:spPr>
      </p:pic>
      <p:pic>
        <p:nvPicPr>
          <p:cNvPr id="1616" name="Google Shape;1616;ge3a6f6ce8a_1_418"/>
          <p:cNvPicPr preferRelativeResize="0"/>
          <p:nvPr/>
        </p:nvPicPr>
        <p:blipFill rotWithShape="1">
          <a:blip r:embed="rId6">
            <a:alphaModFix/>
          </a:blip>
          <a:srcRect b="0" l="0" r="0" t="0"/>
          <a:stretch/>
        </p:blipFill>
        <p:spPr>
          <a:xfrm>
            <a:off x="8145433" y="4506596"/>
            <a:ext cx="1019991" cy="646331"/>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ge3a6f6ce8a_1_42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US" sz="3280"/>
              <a:t>Soal ESSAY-2 : Error Handling</a:t>
            </a:r>
            <a:endParaRPr sz="3280"/>
          </a:p>
        </p:txBody>
      </p:sp>
      <p:sp>
        <p:nvSpPr>
          <p:cNvPr id="1622" name="Google Shape;1622;ge3a6f6ce8a_1_424"/>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Buatlah sebuah fungsi </a:t>
            </a:r>
            <a:r>
              <a:rPr b="1" lang="en-US"/>
              <a:t>bagi </a:t>
            </a:r>
            <a:r>
              <a:rPr lang="en-US"/>
              <a:t>pada PHP untuk menangani permasalahan pembagian aritmetik dengan angka 0 (divide by zero). Contoh pada pemanggilan fungsi:</a:t>
            </a:r>
            <a:endParaRPr/>
          </a:p>
          <a:p>
            <a:pPr indent="-317500" lvl="0" marL="457200" rtl="0" algn="l">
              <a:spcBef>
                <a:spcPts val="1200"/>
              </a:spcBef>
              <a:spcAft>
                <a:spcPts val="0"/>
              </a:spcAft>
              <a:buClr>
                <a:srgbClr val="38761D"/>
              </a:buClr>
              <a:buSzPts val="1400"/>
              <a:buChar char="●"/>
            </a:pPr>
            <a:r>
              <a:rPr lang="en-US">
                <a:solidFill>
                  <a:srgbClr val="38761D"/>
                </a:solidFill>
              </a:rPr>
              <a:t>bagi(2, 2) // hasil = 1</a:t>
            </a:r>
            <a:endParaRPr>
              <a:solidFill>
                <a:srgbClr val="38761D"/>
              </a:solidFill>
            </a:endParaRPr>
          </a:p>
          <a:p>
            <a:pPr indent="-317500" lvl="0" marL="457200" rtl="0" algn="l">
              <a:spcBef>
                <a:spcPts val="0"/>
              </a:spcBef>
              <a:spcAft>
                <a:spcPts val="0"/>
              </a:spcAft>
              <a:buClr>
                <a:srgbClr val="38761D"/>
              </a:buClr>
              <a:buSzPts val="1400"/>
              <a:buChar char="●"/>
            </a:pPr>
            <a:r>
              <a:rPr lang="en-US">
                <a:solidFill>
                  <a:srgbClr val="38761D"/>
                </a:solidFill>
              </a:rPr>
              <a:t>bagi(7, 2) // hasil = 3.5</a:t>
            </a:r>
            <a:endParaRPr>
              <a:solidFill>
                <a:srgbClr val="38761D"/>
              </a:solidFill>
            </a:endParaRPr>
          </a:p>
          <a:p>
            <a:pPr indent="-317500" lvl="0" marL="457200" rtl="0" algn="l">
              <a:spcBef>
                <a:spcPts val="0"/>
              </a:spcBef>
              <a:spcAft>
                <a:spcPts val="0"/>
              </a:spcAft>
              <a:buClr>
                <a:srgbClr val="FF0000"/>
              </a:buClr>
              <a:buSzPts val="1400"/>
              <a:buChar char="●"/>
            </a:pPr>
            <a:r>
              <a:rPr lang="en-US">
                <a:solidFill>
                  <a:srgbClr val="FF0000"/>
                </a:solidFill>
              </a:rPr>
              <a:t>bagi(5, 0) // hasil = tidak valid</a:t>
            </a:r>
            <a:r>
              <a:rPr b="1" lang="en-US">
                <a:solidFill>
                  <a:srgbClr val="FF0000"/>
                </a:solidFill>
              </a:rPr>
              <a:t>  </a:t>
            </a:r>
            <a:endParaRPr b="1">
              <a:solidFill>
                <a:srgbClr val="FF0000"/>
              </a:solidFill>
            </a:endParaRPr>
          </a:p>
        </p:txBody>
      </p:sp>
      <p:sp>
        <p:nvSpPr>
          <p:cNvPr id="1623" name="Google Shape;1623;ge3a6f6ce8a_1_424"/>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aphicFrame>
        <p:nvGraphicFramePr>
          <p:cNvPr id="1624" name="Google Shape;1624;ge3a6f6ce8a_1_424"/>
          <p:cNvGraphicFramePr/>
          <p:nvPr/>
        </p:nvGraphicFramePr>
        <p:xfrm>
          <a:off x="4311600" y="591175"/>
          <a:ext cx="3000000" cy="3000000"/>
        </p:xfrm>
        <a:graphic>
          <a:graphicData uri="http://schemas.openxmlformats.org/drawingml/2006/table">
            <a:tbl>
              <a:tblPr>
                <a:noFill/>
                <a:tableStyleId>{C3A7A4C4-C3ED-45C7-9A7F-339A331C352B}</a:tableStyleId>
              </a:tblPr>
              <a:tblGrid>
                <a:gridCol w="4770725"/>
              </a:tblGrid>
              <a:tr h="483075">
                <a:tc>
                  <a:txBody>
                    <a:bodyPr/>
                    <a:lstStyle/>
                    <a:p>
                      <a:pPr indent="0" lvl="0" marL="0" rtl="0" algn="ctr">
                        <a:spcBef>
                          <a:spcPts val="0"/>
                        </a:spcBef>
                        <a:spcAft>
                          <a:spcPts val="0"/>
                        </a:spcAft>
                        <a:buNone/>
                      </a:pPr>
                      <a:r>
                        <a:rPr b="1" lang="en-US">
                          <a:solidFill>
                            <a:srgbClr val="0000FF"/>
                          </a:solidFill>
                        </a:rPr>
                        <a:t>SCREENSHOOT JAWABAN DISINI</a:t>
                      </a:r>
                      <a:endParaRPr b="1">
                        <a:solidFill>
                          <a:srgbClr val="0000FF"/>
                        </a:solidFill>
                      </a:endParaRPr>
                    </a:p>
                  </a:txBody>
                  <a:tcPr marT="91425" marB="91425" marR="91425" marL="91425"/>
                </a:tc>
              </a:tr>
              <a:tr h="3919550">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1625" name="Google Shape;1625;ge3a6f6ce8a_1_424"/>
          <p:cNvPicPr preferRelativeResize="0"/>
          <p:nvPr/>
        </p:nvPicPr>
        <p:blipFill rotWithShape="1">
          <a:blip r:embed="rId3">
            <a:alphaModFix/>
          </a:blip>
          <a:srcRect b="82220" l="-629" r="30708" t="0"/>
          <a:stretch/>
        </p:blipFill>
        <p:spPr>
          <a:xfrm>
            <a:off x="5981399" y="0"/>
            <a:ext cx="3162600" cy="603300"/>
          </a:xfrm>
          <a:prstGeom prst="snip2DiagRect">
            <a:avLst>
              <a:gd fmla="val 0" name="adj1"/>
              <a:gd fmla="val 16667" name="adj2"/>
            </a:avLst>
          </a:prstGeom>
          <a:noFill/>
          <a:ln>
            <a:noFill/>
          </a:ln>
        </p:spPr>
      </p:pic>
      <p:pic>
        <p:nvPicPr>
          <p:cNvPr id="1626" name="Google Shape;1626;ge3a6f6ce8a_1_424"/>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627" name="Google Shape;1627;ge3a6f6ce8a_1_424"/>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3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72" name="Google Shape;272;p3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73" name="Google Shape;273;p30"/>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274" name="Google Shape;274;p30"/>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275" name="Google Shape;275;p30"/>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Cambria"/>
                <a:ea typeface="Cambria"/>
                <a:cs typeface="Cambria"/>
                <a:sym typeface="Cambria"/>
              </a:rPr>
              <a:t>Komentar</a:t>
            </a:r>
            <a:endParaRPr b="1" i="0" sz="2800" u="none" cap="none" strike="noStrike">
              <a:solidFill>
                <a:srgbClr val="002060"/>
              </a:solidFill>
              <a:latin typeface="Cambria"/>
              <a:ea typeface="Cambria"/>
              <a:cs typeface="Cambria"/>
              <a:sym typeface="Cambria"/>
            </a:endParaRPr>
          </a:p>
        </p:txBody>
      </p:sp>
      <p:sp>
        <p:nvSpPr>
          <p:cNvPr id="276" name="Google Shape;276;p30"/>
          <p:cNvSpPr/>
          <p:nvPr/>
        </p:nvSpPr>
        <p:spPr>
          <a:xfrm>
            <a:off x="331180" y="876953"/>
            <a:ext cx="8464028" cy="1200288"/>
          </a:xfrm>
          <a:prstGeom prst="rect">
            <a:avLst/>
          </a:prstGeom>
          <a:noFill/>
          <a:ln>
            <a:noFill/>
          </a:ln>
        </p:spPr>
        <p:txBody>
          <a:bodyPr anchorCtr="0" anchor="t" bIns="45700" lIns="91425" spcFirstLastPara="1" rIns="91425" wrap="square" tIns="45700">
            <a:spAutoFit/>
          </a:bodyPr>
          <a:lstStyle/>
          <a:p>
            <a:pPr indent="-152400" lvl="0" marL="0" marR="0" rtl="0" algn="just">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Tuliskan komentar pada bagian akhir setelah tag penutup dari bagian HTML, hindari penulisan komentar pada awal bagian HTML.</a:t>
            </a:r>
            <a:endParaRPr b="0" i="0" sz="1400" u="none" cap="none" strike="noStrike">
              <a:solidFill>
                <a:srgbClr val="000000"/>
              </a:solidFill>
              <a:latin typeface="Cambria"/>
              <a:ea typeface="Cambria"/>
              <a:cs typeface="Cambria"/>
              <a:sym typeface="Cambria"/>
            </a:endParaRPr>
          </a:p>
        </p:txBody>
      </p:sp>
      <p:pic>
        <p:nvPicPr>
          <p:cNvPr id="277" name="Google Shape;277;p30"/>
          <p:cNvPicPr preferRelativeResize="0"/>
          <p:nvPr/>
        </p:nvPicPr>
        <p:blipFill rotWithShape="1">
          <a:blip r:embed="rId6">
            <a:alphaModFix/>
          </a:blip>
          <a:srcRect b="0" l="0" r="0" t="0"/>
          <a:stretch/>
        </p:blipFill>
        <p:spPr>
          <a:xfrm>
            <a:off x="1787874" y="2073915"/>
            <a:ext cx="5568251" cy="302434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grpSp>
        <p:nvGrpSpPr>
          <p:cNvPr id="1632" name="Google Shape;1632;g965c54cf93_1_0"/>
          <p:cNvGrpSpPr/>
          <p:nvPr/>
        </p:nvGrpSpPr>
        <p:grpSpPr>
          <a:xfrm>
            <a:off x="3094159" y="1213693"/>
            <a:ext cx="6049849" cy="2173893"/>
            <a:chOff x="-1526118" y="1468582"/>
            <a:chExt cx="13653462" cy="4906100"/>
          </a:xfrm>
        </p:grpSpPr>
        <p:pic>
          <p:nvPicPr>
            <p:cNvPr id="1633" name="Google Shape;1633;g965c54cf93_1_0"/>
            <p:cNvPicPr preferRelativeResize="0"/>
            <p:nvPr/>
          </p:nvPicPr>
          <p:blipFill rotWithShape="1">
            <a:blip r:embed="rId3">
              <a:alphaModFix/>
            </a:blip>
            <a:srcRect b="9916" l="20689" r="20683" t="11366"/>
            <a:stretch/>
          </p:blipFill>
          <p:spPr>
            <a:xfrm>
              <a:off x="5833591" y="2022764"/>
              <a:ext cx="2133784" cy="2864863"/>
            </a:xfrm>
            <a:prstGeom prst="rect">
              <a:avLst/>
            </a:prstGeom>
            <a:noFill/>
            <a:ln>
              <a:noFill/>
            </a:ln>
          </p:spPr>
        </p:pic>
        <p:pic>
          <p:nvPicPr>
            <p:cNvPr id="1634" name="Google Shape;1634;g965c54cf93_1_0"/>
            <p:cNvPicPr preferRelativeResize="0"/>
            <p:nvPr/>
          </p:nvPicPr>
          <p:blipFill rotWithShape="1">
            <a:blip r:embed="rId4">
              <a:alphaModFix/>
            </a:blip>
            <a:srcRect b="38298" l="6571" r="6501" t="38017"/>
            <a:stretch/>
          </p:blipFill>
          <p:spPr>
            <a:xfrm>
              <a:off x="1941532" y="4887627"/>
              <a:ext cx="5458691" cy="1487055"/>
            </a:xfrm>
            <a:prstGeom prst="rect">
              <a:avLst/>
            </a:prstGeom>
            <a:noFill/>
            <a:ln>
              <a:noFill/>
            </a:ln>
          </p:spPr>
        </p:pic>
        <p:pic>
          <p:nvPicPr>
            <p:cNvPr id="1635" name="Google Shape;1635;g965c54cf93_1_0"/>
            <p:cNvPicPr preferRelativeResize="0"/>
            <p:nvPr/>
          </p:nvPicPr>
          <p:blipFill rotWithShape="1">
            <a:blip r:embed="rId5">
              <a:alphaModFix/>
            </a:blip>
            <a:srcRect b="16415" l="11820" r="12785" t="14813"/>
            <a:stretch/>
          </p:blipFill>
          <p:spPr>
            <a:xfrm>
              <a:off x="2508685" y="1678709"/>
              <a:ext cx="3125498" cy="2851009"/>
            </a:xfrm>
            <a:prstGeom prst="rect">
              <a:avLst/>
            </a:prstGeom>
            <a:noFill/>
            <a:ln>
              <a:noFill/>
            </a:ln>
          </p:spPr>
        </p:pic>
        <p:pic>
          <p:nvPicPr>
            <p:cNvPr id="1636" name="Google Shape;1636;g965c54cf93_1_0"/>
            <p:cNvPicPr preferRelativeResize="0"/>
            <p:nvPr/>
          </p:nvPicPr>
          <p:blipFill rotWithShape="1">
            <a:blip r:embed="rId6">
              <a:alphaModFix/>
            </a:blip>
            <a:srcRect b="16073" l="13267" r="9456" t="16079"/>
            <a:stretch/>
          </p:blipFill>
          <p:spPr>
            <a:xfrm>
              <a:off x="-1526118" y="1468582"/>
              <a:ext cx="4145638" cy="3639627"/>
            </a:xfrm>
            <a:prstGeom prst="rect">
              <a:avLst/>
            </a:prstGeom>
            <a:noFill/>
            <a:ln>
              <a:noFill/>
            </a:ln>
          </p:spPr>
        </p:pic>
        <p:pic>
          <p:nvPicPr>
            <p:cNvPr id="1637" name="Google Shape;1637;g965c54cf93_1_0"/>
            <p:cNvPicPr preferRelativeResize="0"/>
            <p:nvPr/>
          </p:nvPicPr>
          <p:blipFill rotWithShape="1">
            <a:blip r:embed="rId7">
              <a:alphaModFix/>
            </a:blip>
            <a:srcRect b="12511" l="7654" r="7468" t="13458"/>
            <a:stretch/>
          </p:blipFill>
          <p:spPr>
            <a:xfrm>
              <a:off x="7573817" y="1844169"/>
              <a:ext cx="4553527" cy="3971636"/>
            </a:xfrm>
            <a:prstGeom prst="rect">
              <a:avLst/>
            </a:prstGeom>
            <a:noFill/>
            <a:ln>
              <a:noFill/>
            </a:ln>
          </p:spPr>
        </p:pic>
      </p:grpSp>
      <p:pic>
        <p:nvPicPr>
          <p:cNvPr id="1638" name="Google Shape;1638;g965c54cf93_1_0"/>
          <p:cNvPicPr preferRelativeResize="0"/>
          <p:nvPr/>
        </p:nvPicPr>
        <p:blipFill rotWithShape="1">
          <a:blip r:embed="rId8">
            <a:alphaModFix/>
          </a:blip>
          <a:srcRect b="82221" l="0" r="72915" t="0"/>
          <a:stretch/>
        </p:blipFill>
        <p:spPr>
          <a:xfrm>
            <a:off x="7931775" y="4038600"/>
            <a:ext cx="1212225" cy="596789"/>
          </a:xfrm>
          <a:prstGeom prst="rect">
            <a:avLst/>
          </a:prstGeom>
          <a:noFill/>
          <a:ln>
            <a:noFill/>
          </a:ln>
        </p:spPr>
      </p:pic>
      <p:pic>
        <p:nvPicPr>
          <p:cNvPr id="1639" name="Google Shape;1639;g965c54cf93_1_0"/>
          <p:cNvPicPr preferRelativeResize="0"/>
          <p:nvPr/>
        </p:nvPicPr>
        <p:blipFill rotWithShape="1">
          <a:blip r:embed="rId8">
            <a:alphaModFix/>
          </a:blip>
          <a:srcRect b="82221" l="-630" r="629" t="0"/>
          <a:stretch/>
        </p:blipFill>
        <p:spPr>
          <a:xfrm>
            <a:off x="-85725" y="0"/>
            <a:ext cx="9229725" cy="1219200"/>
          </a:xfrm>
          <a:prstGeom prst="rect">
            <a:avLst/>
          </a:prstGeom>
          <a:noFill/>
          <a:ln>
            <a:noFill/>
          </a:ln>
        </p:spPr>
      </p:pic>
      <p:sp>
        <p:nvSpPr>
          <p:cNvPr id="1640" name="Google Shape;1640;g965c54cf93_1_0"/>
          <p:cNvSpPr txBox="1"/>
          <p:nvPr/>
        </p:nvSpPr>
        <p:spPr>
          <a:xfrm>
            <a:off x="1171575" y="1959224"/>
            <a:ext cx="6677100" cy="86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rgbClr val="1C4587"/>
                </a:solidFill>
                <a:latin typeface="Arial"/>
                <a:ea typeface="Arial"/>
                <a:cs typeface="Arial"/>
                <a:sym typeface="Arial"/>
              </a:rPr>
              <a:t>TERIMA KASIH</a:t>
            </a:r>
            <a:endParaRPr b="1" i="0" sz="4800" u="none" cap="none" strike="noStrike">
              <a:solidFill>
                <a:srgbClr val="1C4587"/>
              </a:solidFill>
              <a:latin typeface="Arial"/>
              <a:ea typeface="Arial"/>
              <a:cs typeface="Arial"/>
              <a:sym typeface="Arial"/>
            </a:endParaRPr>
          </a:p>
        </p:txBody>
      </p:sp>
      <p:grpSp>
        <p:nvGrpSpPr>
          <p:cNvPr id="1641" name="Google Shape;1641;g965c54cf93_1_0"/>
          <p:cNvGrpSpPr/>
          <p:nvPr/>
        </p:nvGrpSpPr>
        <p:grpSpPr>
          <a:xfrm>
            <a:off x="0" y="4038598"/>
            <a:ext cx="9144000" cy="1219200"/>
            <a:chOff x="0" y="4038598"/>
            <a:chExt cx="9144000" cy="1219200"/>
          </a:xfrm>
        </p:grpSpPr>
        <p:pic>
          <p:nvPicPr>
            <p:cNvPr id="1642" name="Google Shape;1642;g965c54cf93_1_0"/>
            <p:cNvPicPr preferRelativeResize="0"/>
            <p:nvPr/>
          </p:nvPicPr>
          <p:blipFill rotWithShape="1">
            <a:blip r:embed="rId8">
              <a:alphaModFix/>
            </a:blip>
            <a:srcRect b="0" l="0" r="0" t="82221"/>
            <a:stretch/>
          </p:blipFill>
          <p:spPr>
            <a:xfrm>
              <a:off x="0" y="4038598"/>
              <a:ext cx="9144000" cy="1219200"/>
            </a:xfrm>
            <a:prstGeom prst="rect">
              <a:avLst/>
            </a:prstGeom>
            <a:noFill/>
            <a:ln>
              <a:noFill/>
            </a:ln>
          </p:spPr>
        </p:pic>
        <p:pic>
          <p:nvPicPr>
            <p:cNvPr id="1643" name="Google Shape;1643;g965c54cf93_1_0"/>
            <p:cNvPicPr preferRelativeResize="0"/>
            <p:nvPr/>
          </p:nvPicPr>
          <p:blipFill rotWithShape="1">
            <a:blip r:embed="rId8">
              <a:alphaModFix/>
            </a:blip>
            <a:srcRect b="84735" l="73536" r="-2" t="11767"/>
            <a:stretch/>
          </p:blipFill>
          <p:spPr>
            <a:xfrm>
              <a:off x="8690517" y="4826682"/>
              <a:ext cx="349406" cy="316819"/>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83" name="Google Shape;283;p3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84" name="Google Shape;284;p31"/>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285" name="Google Shape;285;p31"/>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286" name="Google Shape;286;p31"/>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Cambria"/>
                <a:ea typeface="Cambria"/>
                <a:cs typeface="Cambria"/>
                <a:sym typeface="Cambria"/>
              </a:rPr>
              <a:t>Aksesibelitas</a:t>
            </a:r>
            <a:endParaRPr b="1" i="0" sz="2400" u="none" cap="none" strike="noStrike">
              <a:solidFill>
                <a:srgbClr val="002060"/>
              </a:solidFill>
              <a:latin typeface="Cambria"/>
              <a:ea typeface="Cambria"/>
              <a:cs typeface="Cambria"/>
              <a:sym typeface="Cambria"/>
            </a:endParaRPr>
          </a:p>
        </p:txBody>
      </p:sp>
      <p:sp>
        <p:nvSpPr>
          <p:cNvPr id="287" name="Google Shape;287;p31"/>
          <p:cNvSpPr/>
          <p:nvPr/>
        </p:nvSpPr>
        <p:spPr>
          <a:xfrm>
            <a:off x="331180" y="876953"/>
            <a:ext cx="8464028" cy="2677616"/>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Gunakan h1 - h6 untuk mengidentifikasi heading</a:t>
            </a:r>
            <a:endParaRPr b="0" i="0" sz="1400" u="none" cap="none" strike="noStrike">
              <a:solidFill>
                <a:srgbClr val="000000"/>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Gunakan elemen list (ul, ol, li) untuk mengelompokkan tautan</a:t>
            </a:r>
            <a:endParaRPr b="0" i="0" sz="2400" u="none" cap="none" strike="noStrike">
              <a:solidFill>
                <a:srgbClr val="000000"/>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Berikan definisi singkatan dengan menggunakan elemen abbr dan akronim</a:t>
            </a:r>
            <a:endParaRPr b="0" i="0" sz="2400" u="none" cap="none" strike="noStrike">
              <a:solidFill>
                <a:srgbClr val="000000"/>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Gunakan atribut bahasa pada elemen html untuk mengidentifikasi bahasa default suatu dokumen HTML</a:t>
            </a:r>
            <a:endParaRPr b="0" i="0" sz="1400" u="none" cap="none" strike="noStrike">
              <a:solidFill>
                <a:srgbClr val="000000"/>
              </a:solidFill>
              <a:latin typeface="Cambria"/>
              <a:ea typeface="Cambria"/>
              <a:cs typeface="Cambria"/>
              <a:sym typeface="Cambr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3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93" name="Google Shape;293;p3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94" name="Google Shape;294;p32"/>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295" name="Google Shape;295;p32"/>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296" name="Google Shape;296;p32"/>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Cambria"/>
                <a:ea typeface="Cambria"/>
                <a:cs typeface="Cambria"/>
                <a:sym typeface="Cambria"/>
              </a:rPr>
              <a:t>Table</a:t>
            </a:r>
            <a:r>
              <a:rPr b="1" i="0" lang="en-US" sz="2800" u="none" cap="none" strike="noStrike">
                <a:solidFill>
                  <a:srgbClr val="002060"/>
                </a:solidFill>
                <a:latin typeface="Arial"/>
                <a:ea typeface="Arial"/>
                <a:cs typeface="Arial"/>
                <a:sym typeface="Arial"/>
              </a:rPr>
              <a:t> </a:t>
            </a:r>
            <a:endParaRPr b="1" i="0" sz="2800" u="none" cap="none" strike="noStrike">
              <a:solidFill>
                <a:srgbClr val="002060"/>
              </a:solidFill>
              <a:latin typeface="Arial"/>
              <a:ea typeface="Arial"/>
              <a:cs typeface="Arial"/>
              <a:sym typeface="Arial"/>
            </a:endParaRPr>
          </a:p>
        </p:txBody>
      </p:sp>
      <p:sp>
        <p:nvSpPr>
          <p:cNvPr id="297" name="Google Shape;297;p32"/>
          <p:cNvSpPr txBox="1"/>
          <p:nvPr/>
        </p:nvSpPr>
        <p:spPr>
          <a:xfrm>
            <a:off x="233070" y="784977"/>
            <a:ext cx="4427066" cy="3332602"/>
          </a:xfrm>
          <a:prstGeom prst="rect">
            <a:avLst/>
          </a:prstGeom>
          <a:noFill/>
          <a:ln>
            <a:noFill/>
          </a:ln>
        </p:spPr>
        <p:txBody>
          <a:bodyPr anchorCtr="0" anchor="t" bIns="45700" lIns="91425" spcFirstLastPara="1" rIns="91425" wrap="square" tIns="45700">
            <a:noAutofit/>
          </a:bodyPr>
          <a:lstStyle/>
          <a:p>
            <a:pPr indent="-342900" lvl="0" marL="457200" marR="0" rtl="0" algn="just">
              <a:lnSpc>
                <a:spcPct val="90000"/>
              </a:lnSpc>
              <a:spcBef>
                <a:spcPts val="1000"/>
              </a:spcBef>
              <a:spcAft>
                <a:spcPts val="0"/>
              </a:spcAft>
              <a:buClr>
                <a:schemeClr val="dk1"/>
              </a:buClr>
              <a:buSzPts val="1800"/>
              <a:buFont typeface="Cambria"/>
              <a:buChar char="❖"/>
            </a:pPr>
            <a:r>
              <a:rPr b="0" i="0" lang="en-US" sz="2200" u="none" cap="none" strike="noStrike">
                <a:solidFill>
                  <a:schemeClr val="dk1"/>
                </a:solidFill>
                <a:latin typeface="Cambria"/>
                <a:ea typeface="Cambria"/>
                <a:cs typeface="Cambria"/>
                <a:sym typeface="Cambria"/>
              </a:rPr>
              <a:t>Gunakan elemen table &lt;table&gt;&lt;/table&gt; untuk menyajikan informasi dalam bentuk tabel</a:t>
            </a:r>
            <a:endParaRPr b="0" i="0" sz="2200" u="none" cap="none" strike="noStrike">
              <a:solidFill>
                <a:schemeClr val="dk1"/>
              </a:solidFill>
              <a:latin typeface="Cambria"/>
              <a:ea typeface="Cambria"/>
              <a:cs typeface="Cambria"/>
              <a:sym typeface="Cambria"/>
            </a:endParaRPr>
          </a:p>
          <a:p>
            <a:pPr indent="-342900" lvl="0" marL="457200" marR="0" rtl="0" algn="just">
              <a:lnSpc>
                <a:spcPct val="90000"/>
              </a:lnSpc>
              <a:spcBef>
                <a:spcPts val="1000"/>
              </a:spcBef>
              <a:spcAft>
                <a:spcPts val="0"/>
              </a:spcAft>
              <a:buClr>
                <a:schemeClr val="dk1"/>
              </a:buClr>
              <a:buSzPts val="1800"/>
              <a:buFont typeface="Cambria"/>
              <a:buChar char="❖"/>
            </a:pPr>
            <a:r>
              <a:rPr b="0" i="0" lang="en-US" sz="2200" u="none" cap="none" strike="noStrike">
                <a:solidFill>
                  <a:schemeClr val="dk1"/>
                </a:solidFill>
                <a:latin typeface="Cambria"/>
                <a:ea typeface="Cambria"/>
                <a:cs typeface="Cambria"/>
                <a:sym typeface="Cambria"/>
              </a:rPr>
              <a:t>Gunakan atribut scope untuk mengaitkan sel header dan sel data dalam tabel data</a:t>
            </a:r>
            <a:endParaRPr b="0" i="0" sz="1400" u="none" cap="none" strike="noStrike">
              <a:solidFill>
                <a:srgbClr val="000000"/>
              </a:solidFill>
              <a:latin typeface="Cambria"/>
              <a:ea typeface="Cambria"/>
              <a:cs typeface="Cambria"/>
              <a:sym typeface="Cambria"/>
            </a:endParaRPr>
          </a:p>
          <a:p>
            <a:pPr indent="-342900" lvl="0" marL="457200" marR="0" rtl="0" algn="just">
              <a:lnSpc>
                <a:spcPct val="90000"/>
              </a:lnSpc>
              <a:spcBef>
                <a:spcPts val="1000"/>
              </a:spcBef>
              <a:spcAft>
                <a:spcPts val="0"/>
              </a:spcAft>
              <a:buClr>
                <a:schemeClr val="dk1"/>
              </a:buClr>
              <a:buSzPts val="1800"/>
              <a:buFont typeface="Cambria"/>
              <a:buChar char="❖"/>
            </a:pPr>
            <a:r>
              <a:rPr b="0" i="0" lang="en-US" sz="2200" u="none" cap="none" strike="noStrike">
                <a:solidFill>
                  <a:schemeClr val="dk1"/>
                </a:solidFill>
                <a:latin typeface="Cambria"/>
                <a:ea typeface="Cambria"/>
                <a:cs typeface="Cambria"/>
                <a:sym typeface="Cambria"/>
              </a:rPr>
              <a:t>Gunakan atribut summary dari elemen tabel untuk memberikan gambaran umum tentang data table</a:t>
            </a:r>
            <a:endParaRPr b="0" i="0" sz="1400" u="none" cap="none" strike="noStrike">
              <a:solidFill>
                <a:srgbClr val="000000"/>
              </a:solidFill>
              <a:latin typeface="Cambria"/>
              <a:ea typeface="Cambria"/>
              <a:cs typeface="Cambria"/>
              <a:sym typeface="Cambria"/>
            </a:endParaRPr>
          </a:p>
        </p:txBody>
      </p:sp>
      <p:pic>
        <p:nvPicPr>
          <p:cNvPr id="298" name="Google Shape;298;p32"/>
          <p:cNvPicPr preferRelativeResize="0"/>
          <p:nvPr/>
        </p:nvPicPr>
        <p:blipFill rotWithShape="1">
          <a:blip r:embed="rId6">
            <a:alphaModFix/>
          </a:blip>
          <a:srcRect b="0" l="0" r="0" t="0"/>
          <a:stretch/>
        </p:blipFill>
        <p:spPr>
          <a:xfrm>
            <a:off x="4921904" y="1074835"/>
            <a:ext cx="3989026" cy="29602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04" name="Google Shape;304;p3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05" name="Google Shape;305;p33"/>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306" name="Google Shape;306;p33"/>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307" name="Google Shape;307;p33"/>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Cambria"/>
                <a:ea typeface="Cambria"/>
                <a:cs typeface="Cambria"/>
                <a:sym typeface="Cambria"/>
              </a:rPr>
              <a:t>Form</a:t>
            </a:r>
            <a:endParaRPr b="1" i="0" sz="2800" u="none" cap="none" strike="noStrike">
              <a:solidFill>
                <a:srgbClr val="002060"/>
              </a:solidFill>
              <a:latin typeface="Cambria"/>
              <a:ea typeface="Cambria"/>
              <a:cs typeface="Cambria"/>
              <a:sym typeface="Cambria"/>
            </a:endParaRPr>
          </a:p>
        </p:txBody>
      </p:sp>
      <p:sp>
        <p:nvSpPr>
          <p:cNvPr id="308" name="Google Shape;308;p33"/>
          <p:cNvSpPr/>
          <p:nvPr/>
        </p:nvSpPr>
        <p:spPr>
          <a:xfrm>
            <a:off x="331180" y="876953"/>
            <a:ext cx="8464028" cy="2677616"/>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Dalam sebuah form selalu sediakan tombol submit.</a:t>
            </a:r>
            <a:endParaRPr b="0" i="0" sz="1400" u="none" cap="none" strike="noStrike">
              <a:solidFill>
                <a:srgbClr val="000000"/>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Gunakan atribut alt pada gambar yang digunakan sebagai tombol kirim.</a:t>
            </a:r>
            <a:endParaRPr b="0" i="0" sz="1400" u="none" cap="none" strike="noStrike">
              <a:solidFill>
                <a:srgbClr val="000000"/>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Gunakan elemen label untuk mengaitkan label teks dengan kontrol formulir.</a:t>
            </a:r>
            <a:endParaRPr b="0" i="0" sz="1400" u="none" cap="none" strike="noStrike">
              <a:solidFill>
                <a:srgbClr val="000000"/>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Gunakan atribut judul untuk mengidentifikasi kontrol formulir ketika elemen label tidak dapat digunakan.</a:t>
            </a:r>
            <a:endParaRPr b="0" i="0" sz="1400" u="none" cap="none" strike="noStrike">
              <a:solidFill>
                <a:srgbClr val="000000"/>
              </a:solidFill>
              <a:latin typeface="Cambria"/>
              <a:ea typeface="Cambria"/>
              <a:cs typeface="Cambria"/>
              <a:sym typeface="Cambr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3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14" name="Google Shape;314;p3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15" name="Google Shape;315;p34"/>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316" name="Google Shape;316;p34"/>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317" name="Google Shape;317;p34"/>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Materi 2</a:t>
            </a:r>
            <a:r>
              <a:rPr b="0" i="0" lang="en-US" sz="2800" u="none" cap="none" strike="noStrike">
                <a:solidFill>
                  <a:srgbClr val="00206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18" name="Google Shape;318;p34"/>
          <p:cNvSpPr/>
          <p:nvPr/>
        </p:nvSpPr>
        <p:spPr>
          <a:xfrm>
            <a:off x="339986" y="2571750"/>
            <a:ext cx="8464028"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Cambria"/>
                <a:ea typeface="Cambria"/>
                <a:cs typeface="Cambria"/>
                <a:sym typeface="Cambria"/>
              </a:rPr>
              <a:t>Coding-standard untuk CSS</a:t>
            </a:r>
            <a:endParaRPr b="1" i="0" sz="2800" u="none" cap="none" strike="noStrike">
              <a:solidFill>
                <a:srgbClr val="002060"/>
              </a:solidFill>
              <a:latin typeface="Cambria"/>
              <a:ea typeface="Cambria"/>
              <a:cs typeface="Cambria"/>
              <a:sym typeface="Cambr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24" name="Google Shape;324;p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25" name="Google Shape;325;p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326" name="Google Shape;326;p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327" name="Google Shape;327;p5"/>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Cambria"/>
                <a:ea typeface="Cambria"/>
                <a:cs typeface="Cambria"/>
                <a:sym typeface="Cambria"/>
              </a:rPr>
              <a:t>Format CSS</a:t>
            </a:r>
            <a:endParaRPr b="1" i="0" sz="2800" u="none" cap="none" strike="noStrike">
              <a:solidFill>
                <a:srgbClr val="002060"/>
              </a:solidFill>
              <a:latin typeface="Cambria"/>
              <a:ea typeface="Cambria"/>
              <a:cs typeface="Cambria"/>
              <a:sym typeface="Cambria"/>
            </a:endParaRPr>
          </a:p>
        </p:txBody>
      </p:sp>
      <p:sp>
        <p:nvSpPr>
          <p:cNvPr id="328" name="Google Shape;328;p5"/>
          <p:cNvSpPr/>
          <p:nvPr/>
        </p:nvSpPr>
        <p:spPr>
          <a:xfrm>
            <a:off x="348792" y="925021"/>
            <a:ext cx="8464028" cy="341627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Semua dokumen CSS harus menggunakan dua spasi untuk indentasi dan file tidak boleh memiliki dua spasi tambahan (whitespace).</a:t>
            </a:r>
            <a:endParaRPr b="0" i="0" sz="1400" u="none" cap="none" strike="noStrike">
              <a:solidFill>
                <a:srgbClr val="000000"/>
              </a:solidFill>
              <a:latin typeface="Cambria"/>
              <a:ea typeface="Cambria"/>
              <a:cs typeface="Cambria"/>
              <a:sym typeface="Cambria"/>
            </a:endParaRPr>
          </a:p>
          <a:p>
            <a:pPr indent="-342900" lvl="0" marL="342900" marR="0" rtl="0" algn="l">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Gunakan tanda kutip ganda.</a:t>
            </a:r>
            <a:endParaRPr b="0" i="0" sz="1400" u="none" cap="none" strike="noStrike">
              <a:solidFill>
                <a:srgbClr val="000000"/>
              </a:solidFill>
              <a:latin typeface="Cambria"/>
              <a:ea typeface="Cambria"/>
              <a:cs typeface="Cambria"/>
              <a:sym typeface="Cambria"/>
            </a:endParaRPr>
          </a:p>
          <a:p>
            <a:pPr indent="-342900" lvl="0" marL="342900" marR="0" rtl="0" algn="l">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Gunakan notasi steno hanya jika diperlukan.</a:t>
            </a:r>
            <a:endParaRPr b="0" i="0" sz="1400" u="none" cap="none" strike="noStrike">
              <a:solidFill>
                <a:srgbClr val="000000"/>
              </a:solidFill>
              <a:latin typeface="Cambria"/>
              <a:ea typeface="Cambria"/>
              <a:cs typeface="Cambria"/>
              <a:sym typeface="Cambria"/>
            </a:endParaRPr>
          </a:p>
          <a:p>
            <a:pPr indent="-342900" lvl="0" marL="342900" marR="0" rtl="0" algn="l">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Beri spasi setelah: dalam deklarasi properti.</a:t>
            </a:r>
            <a:endParaRPr b="0" i="0" sz="1400" u="none" cap="none" strike="noStrike">
              <a:solidFill>
                <a:srgbClr val="000000"/>
              </a:solidFill>
              <a:latin typeface="Cambria"/>
              <a:ea typeface="Cambria"/>
              <a:cs typeface="Cambria"/>
              <a:sym typeface="Cambria"/>
            </a:endParaRPr>
          </a:p>
          <a:p>
            <a:pPr indent="-342900" lvl="0" marL="342900" marR="0" rtl="0" algn="l">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Letakkan spasi sebelum {dalam deklarasi aturan.</a:t>
            </a:r>
            <a:endParaRPr b="0" i="0" sz="1400" u="none" cap="none" strike="noStrike">
              <a:solidFill>
                <a:srgbClr val="000000"/>
              </a:solidFill>
              <a:latin typeface="Cambria"/>
              <a:ea typeface="Cambria"/>
              <a:cs typeface="Cambria"/>
              <a:sym typeface="Cambria"/>
            </a:endParaRPr>
          </a:p>
          <a:p>
            <a:pPr indent="-342900" lvl="0" marL="342900" marR="0" rtl="0" algn="l">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Gunakan kode warna hex # 000 kecuali menggunakan rgba ().</a:t>
            </a:r>
            <a:endParaRPr b="0" i="0" sz="1400" u="none" cap="none" strike="noStrike">
              <a:solidFill>
                <a:srgbClr val="000000"/>
              </a:solidFill>
              <a:latin typeface="Cambria"/>
              <a:ea typeface="Cambria"/>
              <a:cs typeface="Cambria"/>
              <a:sym typeface="Cambr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3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34" name="Google Shape;334;p3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35" name="Google Shape;335;p3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336" name="Google Shape;336;p3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337" name="Google Shape;337;p35"/>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Format CSS (2)</a:t>
            </a:r>
            <a:endParaRPr b="1" i="0" sz="2800" u="none" cap="none" strike="noStrike">
              <a:solidFill>
                <a:srgbClr val="002060"/>
              </a:solidFill>
              <a:latin typeface="Arial"/>
              <a:ea typeface="Arial"/>
              <a:cs typeface="Arial"/>
              <a:sym typeface="Arial"/>
            </a:endParaRPr>
          </a:p>
        </p:txBody>
      </p:sp>
      <p:sp>
        <p:nvSpPr>
          <p:cNvPr id="338" name="Google Shape;338;p35"/>
          <p:cNvSpPr/>
          <p:nvPr/>
        </p:nvSpPr>
        <p:spPr>
          <a:xfrm>
            <a:off x="348792" y="925021"/>
            <a:ext cx="8464028" cy="193895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Selalu berikan properti fallback untuk browser lama.</a:t>
            </a:r>
            <a:endParaRPr b="0" i="0" sz="1400" u="none" cap="none" strike="noStrike">
              <a:solidFill>
                <a:srgbClr val="000000"/>
              </a:solidFill>
              <a:latin typeface="Cambria"/>
              <a:ea typeface="Cambria"/>
              <a:cs typeface="Cambria"/>
              <a:sym typeface="Cambria"/>
            </a:endParaRPr>
          </a:p>
          <a:p>
            <a:pPr indent="-342900" lvl="0" marL="342900" marR="0" rtl="0" algn="l">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Gunakan satu baris per deklarasi properti.</a:t>
            </a:r>
            <a:endParaRPr b="0" i="0" sz="1400" u="none" cap="none" strike="noStrike">
              <a:solidFill>
                <a:srgbClr val="000000"/>
              </a:solidFill>
              <a:latin typeface="Cambria"/>
              <a:ea typeface="Cambria"/>
              <a:cs typeface="Cambria"/>
              <a:sym typeface="Cambria"/>
            </a:endParaRPr>
          </a:p>
          <a:p>
            <a:pPr indent="-342900" lvl="0" marL="342900" marR="0" rtl="0" algn="l">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Selalu ikuti aturan dengan satu baris spasi.</a:t>
            </a:r>
            <a:endParaRPr b="0" i="0" sz="1400" u="none" cap="none" strike="noStrike">
              <a:solidFill>
                <a:srgbClr val="000000"/>
              </a:solidFill>
              <a:latin typeface="Cambria"/>
              <a:ea typeface="Cambria"/>
              <a:cs typeface="Cambria"/>
              <a:sym typeface="Cambria"/>
            </a:endParaRPr>
          </a:p>
          <a:p>
            <a:pPr indent="-342900" lvl="0" marL="342900" marR="0" rtl="0" algn="l">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Selalu mengutip konten url () dan @import ().</a:t>
            </a:r>
            <a:endParaRPr b="0" i="0" sz="1400" u="none" cap="none" strike="noStrike">
              <a:solidFill>
                <a:srgbClr val="000000"/>
              </a:solidFill>
              <a:latin typeface="Cambria"/>
              <a:ea typeface="Cambria"/>
              <a:cs typeface="Cambria"/>
              <a:sym typeface="Cambria"/>
            </a:endParaRPr>
          </a:p>
          <a:p>
            <a:pPr indent="-342900" lvl="0" marL="342900" marR="0" rtl="0" algn="l">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Jangan membuat indentasi blok.</a:t>
            </a:r>
            <a:endParaRPr b="0" i="0" sz="1400" u="none" cap="none" strike="noStrike">
              <a:solidFill>
                <a:srgbClr val="000000"/>
              </a:solidFill>
              <a:latin typeface="Cambria"/>
              <a:ea typeface="Cambria"/>
              <a:cs typeface="Cambria"/>
              <a:sym typeface="Cambr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43" name="Google Shape;143;p2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44" name="Google Shape;144;p21"/>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45" name="Google Shape;145;p21"/>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146" name="Google Shape;146;p21"/>
          <p:cNvSpPr/>
          <p:nvPr/>
        </p:nvSpPr>
        <p:spPr>
          <a:xfrm>
            <a:off x="331181" y="118750"/>
            <a:ext cx="565021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Profil Pengajar</a:t>
            </a:r>
            <a:endParaRPr b="0" i="0" sz="2800" u="none" cap="none" strike="noStrike">
              <a:solidFill>
                <a:srgbClr val="243A62"/>
              </a:solidFill>
              <a:latin typeface="Arial"/>
              <a:ea typeface="Arial"/>
              <a:cs typeface="Arial"/>
              <a:sym typeface="Arial"/>
            </a:endParaRPr>
          </a:p>
        </p:txBody>
      </p:sp>
      <p:sp>
        <p:nvSpPr>
          <p:cNvPr id="147" name="Google Shape;147;p21"/>
          <p:cNvSpPr/>
          <p:nvPr/>
        </p:nvSpPr>
        <p:spPr>
          <a:xfrm>
            <a:off x="324437" y="1179325"/>
            <a:ext cx="6902630" cy="1731213"/>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rgbClr val="000000"/>
              </a:buClr>
              <a:buSzPts val="1550"/>
              <a:buFont typeface="Arial"/>
              <a:buNone/>
            </a:pPr>
            <a:r>
              <a:rPr b="0" i="0" lang="en-US" sz="1550" u="none" cap="none" strike="noStrike">
                <a:solidFill>
                  <a:schemeClr val="dk1"/>
                </a:solidFill>
                <a:latin typeface="Cambria"/>
                <a:ea typeface="Cambria"/>
                <a:cs typeface="Cambria"/>
                <a:sym typeface="Cambria"/>
              </a:rPr>
              <a:t>Jabatan Akademik </a:t>
            </a:r>
            <a:r>
              <a:rPr b="0" i="0" lang="en-US" sz="1550" u="none" cap="none" strike="noStrike">
                <a:solidFill>
                  <a:srgbClr val="FF0000"/>
                </a:solidFill>
                <a:latin typeface="Cambria"/>
                <a:ea typeface="Cambria"/>
                <a:cs typeface="Cambria"/>
                <a:sym typeface="Cambria"/>
              </a:rPr>
              <a:t>&lt;tahun dan jabatan terakhir Pengajar&gt;</a:t>
            </a:r>
            <a:endParaRPr b="0" i="0" sz="125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550"/>
              <a:buFont typeface="Arial"/>
              <a:buNone/>
            </a:pPr>
            <a:r>
              <a:rPr b="0" i="0" lang="en-US" sz="1550" u="none" cap="none" strike="noStrike">
                <a:solidFill>
                  <a:srgbClr val="0070C0"/>
                </a:solidFill>
                <a:latin typeface="Cambria"/>
                <a:ea typeface="Cambria"/>
                <a:cs typeface="Cambria"/>
                <a:sym typeface="Cambria"/>
              </a:rPr>
              <a:t>Pendidikan</a:t>
            </a:r>
            <a:endParaRPr b="0" i="0" sz="1550" u="none" cap="none" strike="noStrike">
              <a:solidFill>
                <a:srgbClr val="0070C0"/>
              </a:solidFill>
              <a:latin typeface="Cambria"/>
              <a:ea typeface="Cambria"/>
              <a:cs typeface="Cambria"/>
              <a:sym typeface="Cambria"/>
            </a:endParaRPr>
          </a:p>
          <a:p>
            <a:pPr indent="-214313" lvl="0" marL="214313" marR="0" rtl="0" algn="l">
              <a:lnSpc>
                <a:spcPct val="100000"/>
              </a:lnSpc>
              <a:spcBef>
                <a:spcPts val="0"/>
              </a:spcBef>
              <a:spcAft>
                <a:spcPts val="0"/>
              </a:spcAft>
              <a:buClr>
                <a:srgbClr val="FF0000"/>
              </a:buClr>
              <a:buSzPts val="2000"/>
              <a:buFont typeface="Cambria"/>
              <a:buChar char="❑"/>
            </a:pPr>
            <a:r>
              <a:rPr b="0" i="0" lang="en-US" sz="1550" u="none" cap="none" strike="noStrike">
                <a:solidFill>
                  <a:srgbClr val="FF0000"/>
                </a:solidFill>
                <a:latin typeface="Cambria"/>
                <a:ea typeface="Cambria"/>
                <a:cs typeface="Cambria"/>
                <a:sym typeface="Cambria"/>
              </a:rPr>
              <a:t>&lt;riwayat pendidikan Pengajar&gt;  </a:t>
            </a:r>
            <a:endParaRPr b="0" i="0" sz="1250" u="none" cap="none" strike="noStrike">
              <a:solidFill>
                <a:srgbClr val="000000"/>
              </a:solidFill>
              <a:latin typeface="Cambria"/>
              <a:ea typeface="Cambria"/>
              <a:cs typeface="Cambria"/>
              <a:sym typeface="Cambria"/>
            </a:endParaRPr>
          </a:p>
          <a:p>
            <a:pPr indent="-128588" lvl="0" marL="214313" marR="0" rtl="0" algn="l">
              <a:lnSpc>
                <a:spcPct val="100000"/>
              </a:lnSpc>
              <a:spcBef>
                <a:spcPts val="0"/>
              </a:spcBef>
              <a:spcAft>
                <a:spcPts val="0"/>
              </a:spcAft>
              <a:buClr>
                <a:srgbClr val="000000"/>
              </a:buClr>
              <a:buSzPts val="1550"/>
              <a:buFont typeface="Arial"/>
              <a:buNone/>
            </a:pPr>
            <a:r>
              <a:t/>
            </a:r>
            <a:endParaRPr b="0" i="0" sz="1550" u="none" cap="none" strike="noStrike">
              <a:solidFill>
                <a:srgbClr val="0070C0"/>
              </a:solidFill>
              <a:latin typeface="Cambria"/>
              <a:ea typeface="Cambria"/>
              <a:cs typeface="Cambria"/>
              <a:sym typeface="Cambria"/>
            </a:endParaRPr>
          </a:p>
          <a:p>
            <a:pPr indent="-128588" lvl="0" marL="214313" marR="0" rtl="0" algn="l">
              <a:lnSpc>
                <a:spcPct val="100000"/>
              </a:lnSpc>
              <a:spcBef>
                <a:spcPts val="0"/>
              </a:spcBef>
              <a:spcAft>
                <a:spcPts val="0"/>
              </a:spcAft>
              <a:buClr>
                <a:srgbClr val="000000"/>
              </a:buClr>
              <a:buSzPts val="1550"/>
              <a:buFont typeface="Arial"/>
              <a:buNone/>
            </a:pPr>
            <a:r>
              <a:t/>
            </a:r>
            <a:endParaRPr b="0" i="0" sz="1550" u="none" cap="none" strike="noStrike">
              <a:solidFill>
                <a:srgbClr val="0070C0"/>
              </a:solidFill>
              <a:latin typeface="Cambria"/>
              <a:ea typeface="Cambria"/>
              <a:cs typeface="Cambria"/>
              <a:sym typeface="Cambria"/>
            </a:endParaRPr>
          </a:p>
          <a:p>
            <a:pPr indent="-128588" lvl="0" marL="214313" marR="0" rtl="0" algn="l">
              <a:lnSpc>
                <a:spcPct val="100000"/>
              </a:lnSpc>
              <a:spcBef>
                <a:spcPts val="0"/>
              </a:spcBef>
              <a:spcAft>
                <a:spcPts val="0"/>
              </a:spcAft>
              <a:buClr>
                <a:srgbClr val="000000"/>
              </a:buClr>
              <a:buSzPts val="1550"/>
              <a:buFont typeface="Arial"/>
              <a:buNone/>
            </a:pPr>
            <a:r>
              <a:t/>
            </a:r>
            <a:endParaRPr b="0" i="0" sz="1550" u="none" cap="none" strike="noStrike">
              <a:solidFill>
                <a:srgbClr val="0070C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550"/>
              <a:buFont typeface="Arial"/>
              <a:buNone/>
            </a:pPr>
            <a:r>
              <a:rPr b="0" i="0" lang="en-US" sz="1550" u="none" cap="none" strike="noStrike">
                <a:solidFill>
                  <a:schemeClr val="dk1"/>
                </a:solidFill>
                <a:latin typeface="Cambria"/>
                <a:ea typeface="Cambria"/>
                <a:cs typeface="Cambria"/>
                <a:sym typeface="Cambria"/>
              </a:rPr>
              <a:t>Riwayat Pekerjaan</a:t>
            </a:r>
            <a:endParaRPr b="0" i="0" sz="1550" u="none" cap="none" strike="noStrike">
              <a:solidFill>
                <a:schemeClr val="dk1"/>
              </a:solidFill>
              <a:latin typeface="Cambria"/>
              <a:ea typeface="Cambria"/>
              <a:cs typeface="Cambria"/>
              <a:sym typeface="Cambria"/>
            </a:endParaRPr>
          </a:p>
          <a:p>
            <a:pPr indent="-214313" lvl="0" marL="214313" marR="0" rtl="0" algn="l">
              <a:lnSpc>
                <a:spcPct val="100000"/>
              </a:lnSpc>
              <a:spcBef>
                <a:spcPts val="0"/>
              </a:spcBef>
              <a:spcAft>
                <a:spcPts val="0"/>
              </a:spcAft>
              <a:buClr>
                <a:srgbClr val="FF0000"/>
              </a:buClr>
              <a:buSzPts val="2000"/>
              <a:buFont typeface="Cambria"/>
              <a:buChar char="❑"/>
            </a:pPr>
            <a:r>
              <a:rPr b="0" i="0" lang="en-US" sz="1550" u="none" cap="none" strike="noStrike">
                <a:solidFill>
                  <a:srgbClr val="FF0000"/>
                </a:solidFill>
                <a:latin typeface="Cambria"/>
                <a:ea typeface="Cambria"/>
                <a:cs typeface="Cambria"/>
                <a:sym typeface="Cambria"/>
              </a:rPr>
              <a:t>&lt;riwayat pekerjaan Pengajar&gt;</a:t>
            </a:r>
            <a:endParaRPr b="0" i="0" sz="1250" u="none" cap="none" strike="noStrike">
              <a:solidFill>
                <a:srgbClr val="000000"/>
              </a:solidFill>
              <a:latin typeface="Cambria"/>
              <a:ea typeface="Cambria"/>
              <a:cs typeface="Cambria"/>
              <a:sym typeface="Cambria"/>
            </a:endParaRPr>
          </a:p>
        </p:txBody>
      </p:sp>
      <p:sp>
        <p:nvSpPr>
          <p:cNvPr id="148" name="Google Shape;148;p21"/>
          <p:cNvSpPr/>
          <p:nvPr/>
        </p:nvSpPr>
        <p:spPr>
          <a:xfrm>
            <a:off x="6579619" y="831329"/>
            <a:ext cx="2447550" cy="553968"/>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rgbClr val="000000"/>
              </a:buClr>
              <a:buSzPts val="1150"/>
              <a:buFont typeface="Arial"/>
              <a:buNone/>
            </a:pPr>
            <a:r>
              <a:rPr b="1" i="0" lang="en-US" sz="1150" u="none" cap="none" strike="noStrike">
                <a:solidFill>
                  <a:schemeClr val="dk1"/>
                </a:solidFill>
                <a:latin typeface="Cambria"/>
                <a:ea typeface="Cambria"/>
                <a:cs typeface="Cambria"/>
                <a:sym typeface="Cambria"/>
              </a:rPr>
              <a:t>Contact</a:t>
            </a:r>
            <a:endParaRPr b="0" i="0" sz="115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150"/>
              <a:buFont typeface="Arial"/>
              <a:buNone/>
            </a:pPr>
            <a:r>
              <a:rPr b="1" i="0" lang="en-US" sz="1150" u="none" cap="none" strike="noStrike">
                <a:solidFill>
                  <a:schemeClr val="dk1"/>
                </a:solidFill>
                <a:latin typeface="Cambria"/>
                <a:ea typeface="Cambria"/>
                <a:cs typeface="Cambria"/>
                <a:sym typeface="Cambria"/>
              </a:rPr>
              <a:t>HP WA only :</a:t>
            </a:r>
            <a:r>
              <a:rPr b="1" i="0" lang="en-US" sz="1150" u="none" cap="none" strike="noStrike">
                <a:solidFill>
                  <a:srgbClr val="FF0000"/>
                </a:solidFill>
                <a:latin typeface="Cambria"/>
                <a:ea typeface="Cambria"/>
                <a:cs typeface="Cambria"/>
                <a:sym typeface="Cambria"/>
              </a:rPr>
              <a:t>&lt;no hp Pengajar&gt;</a:t>
            </a:r>
            <a:endParaRPr b="0" i="0" sz="1150" u="none" cap="none" strike="noStrike">
              <a:solidFill>
                <a:srgbClr val="FF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150"/>
              <a:buFont typeface="Arial"/>
              <a:buNone/>
            </a:pPr>
            <a:r>
              <a:rPr b="1" i="0" lang="en-US" sz="1150" u="none" cap="none" strike="noStrike">
                <a:solidFill>
                  <a:schemeClr val="dk1"/>
                </a:solidFill>
                <a:latin typeface="Cambria"/>
                <a:ea typeface="Cambria"/>
                <a:cs typeface="Cambria"/>
                <a:sym typeface="Cambria"/>
              </a:rPr>
              <a:t>Email	:</a:t>
            </a:r>
            <a:r>
              <a:rPr b="1" i="0" lang="en-US" sz="1150" u="none" cap="none" strike="noStrike">
                <a:solidFill>
                  <a:srgbClr val="FF0000"/>
                </a:solidFill>
                <a:latin typeface="Cambria"/>
                <a:ea typeface="Cambria"/>
                <a:cs typeface="Cambria"/>
                <a:sym typeface="Cambria"/>
              </a:rPr>
              <a:t>&lt;email Pengajar&gt;</a:t>
            </a:r>
            <a:endParaRPr b="0" i="0" sz="1150" u="none" cap="none" strike="noStrike">
              <a:solidFill>
                <a:srgbClr val="FF0000"/>
              </a:solidFill>
              <a:latin typeface="Cambria"/>
              <a:ea typeface="Cambria"/>
              <a:cs typeface="Cambria"/>
              <a:sym typeface="Cambria"/>
            </a:endParaRPr>
          </a:p>
        </p:txBody>
      </p:sp>
      <p:sp>
        <p:nvSpPr>
          <p:cNvPr id="149" name="Google Shape;149;p21"/>
          <p:cNvSpPr/>
          <p:nvPr/>
        </p:nvSpPr>
        <p:spPr>
          <a:xfrm>
            <a:off x="5465311" y="831324"/>
            <a:ext cx="1057725" cy="1336725"/>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rPr b="0" i="0" lang="en-US" sz="1350" u="none" cap="none" strike="noStrike">
                <a:solidFill>
                  <a:srgbClr val="FF0000"/>
                </a:solidFill>
                <a:latin typeface="Calibri"/>
                <a:ea typeface="Calibri"/>
                <a:cs typeface="Calibri"/>
                <a:sym typeface="Calibri"/>
              </a:rPr>
              <a:t>Foto Pengajar</a:t>
            </a:r>
            <a:endParaRPr b="0" i="0" sz="1350" u="none" cap="none" strike="noStrike">
              <a:solidFill>
                <a:srgbClr val="FF0000"/>
              </a:solidFill>
              <a:latin typeface="Calibri"/>
              <a:ea typeface="Calibri"/>
              <a:cs typeface="Calibri"/>
              <a:sym typeface="Calibri"/>
            </a:endParaRPr>
          </a:p>
        </p:txBody>
      </p:sp>
      <p:sp>
        <p:nvSpPr>
          <p:cNvPr id="150" name="Google Shape;150;p21"/>
          <p:cNvSpPr/>
          <p:nvPr/>
        </p:nvSpPr>
        <p:spPr>
          <a:xfrm>
            <a:off x="6579619" y="2356623"/>
            <a:ext cx="2447550" cy="55395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150"/>
              <a:buFont typeface="Arial"/>
              <a:buNone/>
            </a:pPr>
            <a:r>
              <a:rPr b="1" i="0" lang="en-US" sz="1150" u="none" cap="none" strike="noStrike">
                <a:solidFill>
                  <a:schemeClr val="dk1"/>
                </a:solidFill>
                <a:latin typeface="Cambria"/>
                <a:ea typeface="Cambria"/>
                <a:cs typeface="Cambria"/>
                <a:sym typeface="Cambria"/>
              </a:rPr>
              <a:t>Contact</a:t>
            </a:r>
            <a:endParaRPr b="0" i="0" sz="115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150"/>
              <a:buFont typeface="Arial"/>
              <a:buNone/>
            </a:pPr>
            <a:r>
              <a:rPr b="1" i="0" lang="en-US" sz="1150" u="none" cap="none" strike="noStrike">
                <a:solidFill>
                  <a:schemeClr val="dk1"/>
                </a:solidFill>
                <a:latin typeface="Cambria"/>
                <a:ea typeface="Cambria"/>
                <a:cs typeface="Cambria"/>
                <a:sym typeface="Cambria"/>
              </a:rPr>
              <a:t>HP WA only :</a:t>
            </a:r>
            <a:r>
              <a:rPr b="1" i="0" lang="en-US" sz="1150" u="none" cap="none" strike="noStrike">
                <a:solidFill>
                  <a:srgbClr val="FF0000"/>
                </a:solidFill>
                <a:latin typeface="Cambria"/>
                <a:ea typeface="Cambria"/>
                <a:cs typeface="Cambria"/>
                <a:sym typeface="Cambria"/>
              </a:rPr>
              <a:t>&lt;no hp Pengajar&gt;</a:t>
            </a:r>
            <a:endParaRPr b="0" i="0" sz="1150" u="none" cap="none" strike="noStrike">
              <a:solidFill>
                <a:srgbClr val="FF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150"/>
              <a:buFont typeface="Arial"/>
              <a:buNone/>
            </a:pPr>
            <a:r>
              <a:rPr b="1" i="0" lang="en-US" sz="1150" u="none" cap="none" strike="noStrike">
                <a:solidFill>
                  <a:schemeClr val="dk1"/>
                </a:solidFill>
                <a:latin typeface="Cambria"/>
                <a:ea typeface="Cambria"/>
                <a:cs typeface="Cambria"/>
                <a:sym typeface="Cambria"/>
              </a:rPr>
              <a:t>Email	:</a:t>
            </a:r>
            <a:r>
              <a:rPr b="1" i="0" lang="en-US" sz="1150" u="none" cap="none" strike="noStrike">
                <a:solidFill>
                  <a:srgbClr val="FF0000"/>
                </a:solidFill>
                <a:latin typeface="Cambria"/>
                <a:ea typeface="Cambria"/>
                <a:cs typeface="Cambria"/>
                <a:sym typeface="Cambria"/>
              </a:rPr>
              <a:t>&lt;email Pengajar&gt;</a:t>
            </a:r>
            <a:endParaRPr b="0" i="0" sz="1150" u="none" cap="none" strike="noStrike">
              <a:solidFill>
                <a:srgbClr val="FF0000"/>
              </a:solidFill>
              <a:latin typeface="Cambria"/>
              <a:ea typeface="Cambria"/>
              <a:cs typeface="Cambria"/>
              <a:sym typeface="Cambria"/>
            </a:endParaRPr>
          </a:p>
        </p:txBody>
      </p:sp>
      <p:sp>
        <p:nvSpPr>
          <p:cNvPr id="151" name="Google Shape;151;p21"/>
          <p:cNvSpPr/>
          <p:nvPr/>
        </p:nvSpPr>
        <p:spPr>
          <a:xfrm>
            <a:off x="5465311" y="2338543"/>
            <a:ext cx="1057725" cy="1336725"/>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rPr b="0" i="0" lang="en-US" sz="1350" u="none" cap="none" strike="noStrike">
                <a:solidFill>
                  <a:srgbClr val="FF0000"/>
                </a:solidFill>
                <a:latin typeface="Calibri"/>
                <a:ea typeface="Calibri"/>
                <a:cs typeface="Calibri"/>
                <a:sym typeface="Calibri"/>
              </a:rPr>
              <a:t>Foto Pengajar</a:t>
            </a:r>
            <a:endParaRPr b="0" i="0" sz="1350" u="none" cap="none" strike="noStrike">
              <a:solidFill>
                <a:srgbClr val="FF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3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44" name="Google Shape;344;p3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45" name="Google Shape;345;p36"/>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346" name="Google Shape;346;p36"/>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347" name="Google Shape;347;p36"/>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Format CSS (Contoh)</a:t>
            </a:r>
            <a:endParaRPr b="1" i="0" sz="2400" u="none" cap="none" strike="noStrike">
              <a:solidFill>
                <a:srgbClr val="002060"/>
              </a:solidFill>
              <a:latin typeface="Arial"/>
              <a:ea typeface="Arial"/>
              <a:cs typeface="Arial"/>
              <a:sym typeface="Arial"/>
            </a:endParaRPr>
          </a:p>
        </p:txBody>
      </p:sp>
      <p:pic>
        <p:nvPicPr>
          <p:cNvPr id="348" name="Google Shape;348;p36"/>
          <p:cNvPicPr preferRelativeResize="0"/>
          <p:nvPr/>
        </p:nvPicPr>
        <p:blipFill rotWithShape="1">
          <a:blip r:embed="rId6">
            <a:alphaModFix/>
          </a:blip>
          <a:srcRect b="0" l="0" r="0" t="0"/>
          <a:stretch/>
        </p:blipFill>
        <p:spPr>
          <a:xfrm>
            <a:off x="248217" y="856516"/>
            <a:ext cx="8647566" cy="387228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3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54" name="Google Shape;354;p3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55" name="Google Shape;355;p37"/>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356" name="Google Shape;356;p37"/>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357" name="Google Shape;357;p37"/>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Pemberian Nama</a:t>
            </a:r>
            <a:endParaRPr b="1" i="0" sz="2800" u="none" cap="none" strike="noStrike">
              <a:solidFill>
                <a:srgbClr val="002060"/>
              </a:solidFill>
              <a:latin typeface="Arial"/>
              <a:ea typeface="Arial"/>
              <a:cs typeface="Arial"/>
              <a:sym typeface="Arial"/>
            </a:endParaRPr>
          </a:p>
        </p:txBody>
      </p:sp>
      <p:sp>
        <p:nvSpPr>
          <p:cNvPr id="358" name="Google Shape;358;p37"/>
          <p:cNvSpPr txBox="1"/>
          <p:nvPr/>
        </p:nvSpPr>
        <p:spPr>
          <a:xfrm>
            <a:off x="331181" y="784977"/>
            <a:ext cx="8449262" cy="1319245"/>
          </a:xfrm>
          <a:prstGeom prst="rect">
            <a:avLst/>
          </a:prstGeom>
          <a:noFill/>
          <a:ln>
            <a:noFill/>
          </a:ln>
        </p:spPr>
        <p:txBody>
          <a:bodyPr anchorCtr="0" anchor="t" bIns="45700" lIns="91425" spcFirstLastPara="1" rIns="91425" wrap="square" tIns="45700">
            <a:noAutofit/>
          </a:bodyPr>
          <a:lstStyle/>
          <a:p>
            <a:pPr indent="-342900" lvl="0" marL="457200" marR="0" rtl="0" algn="just">
              <a:lnSpc>
                <a:spcPct val="90000"/>
              </a:lnSpc>
              <a:spcBef>
                <a:spcPts val="1000"/>
              </a:spcBef>
              <a:spcAft>
                <a:spcPts val="0"/>
              </a:spcAft>
              <a:buClr>
                <a:schemeClr val="dk1"/>
              </a:buClr>
              <a:buSzPts val="1800"/>
              <a:buFont typeface="Cambria"/>
              <a:buChar char="❖"/>
            </a:pPr>
            <a:r>
              <a:rPr b="0" i="0" lang="en-US" sz="2400" u="none" cap="none" strike="noStrike">
                <a:solidFill>
                  <a:schemeClr val="dk1"/>
                </a:solidFill>
                <a:latin typeface="Cambria"/>
                <a:ea typeface="Cambria"/>
                <a:cs typeface="Cambria"/>
                <a:sym typeface="Cambria"/>
              </a:rPr>
              <a:t>Semua nama yang digunakan untuk id, kelas dan atribut harus menggunakan huruf kecil, dan menggunakan tanda hubung apa bila diperlukan pemisahan.</a:t>
            </a:r>
            <a:endParaRPr b="0" i="0" sz="1400" u="none" cap="none" strike="noStrike">
              <a:solidFill>
                <a:srgbClr val="000000"/>
              </a:solidFill>
              <a:latin typeface="Cambria"/>
              <a:ea typeface="Cambria"/>
              <a:cs typeface="Cambria"/>
              <a:sym typeface="Cambria"/>
            </a:endParaRPr>
          </a:p>
        </p:txBody>
      </p:sp>
      <p:pic>
        <p:nvPicPr>
          <p:cNvPr id="359" name="Google Shape;359;p37"/>
          <p:cNvPicPr preferRelativeResize="0"/>
          <p:nvPr/>
        </p:nvPicPr>
        <p:blipFill rotWithShape="1">
          <a:blip r:embed="rId6">
            <a:alphaModFix/>
          </a:blip>
          <a:srcRect b="0" l="0" r="0" t="0"/>
          <a:stretch/>
        </p:blipFill>
        <p:spPr>
          <a:xfrm>
            <a:off x="2974645" y="2571750"/>
            <a:ext cx="3679543" cy="219118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3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65" name="Google Shape;365;p3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66" name="Google Shape;366;p38"/>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367" name="Google Shape;367;p38"/>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368" name="Google Shape;368;p38"/>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Komentar</a:t>
            </a:r>
            <a:endParaRPr b="1" i="0" sz="2800" u="none" cap="none" strike="noStrike">
              <a:solidFill>
                <a:srgbClr val="002060"/>
              </a:solidFill>
              <a:latin typeface="Arial"/>
              <a:ea typeface="Arial"/>
              <a:cs typeface="Arial"/>
              <a:sym typeface="Arial"/>
            </a:endParaRPr>
          </a:p>
        </p:txBody>
      </p:sp>
      <p:sp>
        <p:nvSpPr>
          <p:cNvPr id="369" name="Google Shape;369;p38"/>
          <p:cNvSpPr txBox="1"/>
          <p:nvPr/>
        </p:nvSpPr>
        <p:spPr>
          <a:xfrm>
            <a:off x="331181" y="784977"/>
            <a:ext cx="8449262" cy="1319245"/>
          </a:xfrm>
          <a:prstGeom prst="rect">
            <a:avLst/>
          </a:prstGeom>
          <a:noFill/>
          <a:ln>
            <a:noFill/>
          </a:ln>
        </p:spPr>
        <p:txBody>
          <a:bodyPr anchorCtr="0" anchor="t" bIns="45700" lIns="91425" spcFirstLastPara="1" rIns="91425" wrap="square" tIns="45700">
            <a:noAutofit/>
          </a:bodyPr>
          <a:lstStyle/>
          <a:p>
            <a:pPr indent="-342900" lvl="0" marL="457200" marR="0" rtl="0" algn="just">
              <a:lnSpc>
                <a:spcPct val="90000"/>
              </a:lnSpc>
              <a:spcBef>
                <a:spcPts val="1000"/>
              </a:spcBef>
              <a:spcAft>
                <a:spcPts val="0"/>
              </a:spcAft>
              <a:buClr>
                <a:schemeClr val="dk1"/>
              </a:buClr>
              <a:buSzPts val="1800"/>
              <a:buFont typeface="Cambria"/>
              <a:buChar char="❖"/>
            </a:pPr>
            <a:r>
              <a:rPr b="0" i="0" lang="en-US" sz="2400" u="none" cap="none" strike="noStrike">
                <a:solidFill>
                  <a:schemeClr val="dk1"/>
                </a:solidFill>
                <a:latin typeface="Cambria"/>
                <a:ea typeface="Cambria"/>
                <a:cs typeface="Cambria"/>
                <a:sym typeface="Cambria"/>
              </a:rPr>
              <a:t>Semua nama yang digunakan untuk id, kelas dan atribut harus menggunakan huruf kecil, dan menggunakan tanda hubung apa bila diperlukan pemisahan.</a:t>
            </a:r>
            <a:endParaRPr b="0" i="0" sz="1400" u="none" cap="none" strike="noStrike">
              <a:solidFill>
                <a:srgbClr val="000000"/>
              </a:solidFill>
              <a:latin typeface="Cambria"/>
              <a:ea typeface="Cambria"/>
              <a:cs typeface="Cambria"/>
              <a:sym typeface="Cambria"/>
            </a:endParaRPr>
          </a:p>
        </p:txBody>
      </p:sp>
      <p:pic>
        <p:nvPicPr>
          <p:cNvPr id="370" name="Google Shape;370;p38"/>
          <p:cNvPicPr preferRelativeResize="0"/>
          <p:nvPr/>
        </p:nvPicPr>
        <p:blipFill rotWithShape="1">
          <a:blip r:embed="rId6">
            <a:alphaModFix/>
          </a:blip>
          <a:srcRect b="0" l="0" r="0" t="0"/>
          <a:stretch/>
        </p:blipFill>
        <p:spPr>
          <a:xfrm>
            <a:off x="2974645" y="2571750"/>
            <a:ext cx="3679543" cy="219118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3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76" name="Google Shape;376;p3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77" name="Google Shape;377;p39"/>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378" name="Google Shape;378;p39"/>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379" name="Google Shape;379;p39"/>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Materi 3</a:t>
            </a:r>
            <a:r>
              <a:rPr b="0" i="0" lang="en-US" sz="2800" u="none" cap="none" strike="noStrike">
                <a:solidFill>
                  <a:srgbClr val="00206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80" name="Google Shape;380;p39"/>
          <p:cNvSpPr/>
          <p:nvPr/>
        </p:nvSpPr>
        <p:spPr>
          <a:xfrm>
            <a:off x="339986" y="2571750"/>
            <a:ext cx="8464028"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Coding Standard untuk PHP</a:t>
            </a:r>
            <a:endParaRPr b="1" i="0" sz="2800" u="none" cap="none" strike="noStrike">
              <a:solidFill>
                <a:srgbClr val="00206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4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86" name="Google Shape;386;p4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87" name="Google Shape;387;p40"/>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388" name="Google Shape;388;p40"/>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389" name="Google Shape;389;p40"/>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Tag PHP</a:t>
            </a:r>
            <a:endParaRPr b="1" i="0" sz="2400" u="none" cap="none" strike="noStrike">
              <a:solidFill>
                <a:srgbClr val="002060"/>
              </a:solidFill>
              <a:latin typeface="Arial"/>
              <a:ea typeface="Arial"/>
              <a:cs typeface="Arial"/>
              <a:sym typeface="Arial"/>
            </a:endParaRPr>
          </a:p>
        </p:txBody>
      </p:sp>
      <p:sp>
        <p:nvSpPr>
          <p:cNvPr id="390" name="Google Shape;390;p40"/>
          <p:cNvSpPr txBox="1"/>
          <p:nvPr/>
        </p:nvSpPr>
        <p:spPr>
          <a:xfrm>
            <a:off x="331181" y="784977"/>
            <a:ext cx="8449262" cy="1319245"/>
          </a:xfrm>
          <a:prstGeom prst="rect">
            <a:avLst/>
          </a:prstGeom>
          <a:noFill/>
          <a:ln>
            <a:noFill/>
          </a:ln>
        </p:spPr>
        <p:txBody>
          <a:bodyPr anchorCtr="0" anchor="t" bIns="45700" lIns="91425" spcFirstLastPara="1" rIns="91425" wrap="square" tIns="45700">
            <a:noAutofit/>
          </a:bodyPr>
          <a:lstStyle/>
          <a:p>
            <a:pPr indent="-342900" lvl="0" marL="457200" marR="0" rtl="0" algn="l">
              <a:lnSpc>
                <a:spcPct val="90000"/>
              </a:lnSpc>
              <a:spcBef>
                <a:spcPts val="1000"/>
              </a:spcBef>
              <a:spcAft>
                <a:spcPts val="0"/>
              </a:spcAft>
              <a:buClr>
                <a:schemeClr val="dk1"/>
              </a:buClr>
              <a:buSzPts val="1800"/>
              <a:buFont typeface="Arial"/>
              <a:buChar char="•"/>
            </a:pPr>
            <a:r>
              <a:rPr b="0" i="0" lang="en-US" sz="2400" u="none" cap="none" strike="noStrike">
                <a:solidFill>
                  <a:schemeClr val="dk1"/>
                </a:solidFill>
                <a:latin typeface="Arial"/>
                <a:ea typeface="Arial"/>
                <a:cs typeface="Arial"/>
                <a:sym typeface="Arial"/>
              </a:rPr>
              <a:t>Tag Pembuka HARUS berada pada barisnya sendiri dan HARUS diikuti oleh baris kosong.</a:t>
            </a:r>
            <a:endParaRPr b="0" i="0" sz="1400" u="none" cap="none" strike="noStrike">
              <a:solidFill>
                <a:srgbClr val="000000"/>
              </a:solidFill>
              <a:latin typeface="Arial"/>
              <a:ea typeface="Arial"/>
              <a:cs typeface="Arial"/>
              <a:sym typeface="Arial"/>
            </a:endParaRPr>
          </a:p>
        </p:txBody>
      </p:sp>
      <p:pic>
        <p:nvPicPr>
          <p:cNvPr id="391" name="Google Shape;391;p40"/>
          <p:cNvPicPr preferRelativeResize="0"/>
          <p:nvPr/>
        </p:nvPicPr>
        <p:blipFill rotWithShape="1">
          <a:blip r:embed="rId6">
            <a:alphaModFix/>
          </a:blip>
          <a:srcRect b="0" l="0" r="0" t="0"/>
          <a:stretch/>
        </p:blipFill>
        <p:spPr>
          <a:xfrm>
            <a:off x="647700" y="1685925"/>
            <a:ext cx="3924300" cy="885825"/>
          </a:xfrm>
          <a:prstGeom prst="rect">
            <a:avLst/>
          </a:prstGeom>
          <a:noFill/>
          <a:ln>
            <a:noFill/>
          </a:ln>
        </p:spPr>
      </p:pic>
      <p:pic>
        <p:nvPicPr>
          <p:cNvPr id="392" name="Google Shape;392;p40"/>
          <p:cNvPicPr preferRelativeResize="0"/>
          <p:nvPr/>
        </p:nvPicPr>
        <p:blipFill rotWithShape="1">
          <a:blip r:embed="rId7">
            <a:alphaModFix/>
          </a:blip>
          <a:srcRect b="0" l="0" r="0" t="0"/>
          <a:stretch/>
        </p:blipFill>
        <p:spPr>
          <a:xfrm>
            <a:off x="663073" y="2424145"/>
            <a:ext cx="4029075" cy="1162050"/>
          </a:xfrm>
          <a:prstGeom prst="rect">
            <a:avLst/>
          </a:prstGeom>
          <a:noFill/>
          <a:ln>
            <a:noFill/>
          </a:ln>
        </p:spPr>
      </p:pic>
      <p:pic>
        <p:nvPicPr>
          <p:cNvPr id="393" name="Google Shape;393;p40"/>
          <p:cNvPicPr preferRelativeResize="0"/>
          <p:nvPr/>
        </p:nvPicPr>
        <p:blipFill rotWithShape="1">
          <a:blip r:embed="rId8">
            <a:alphaModFix/>
          </a:blip>
          <a:srcRect b="0" l="0" r="0" t="0"/>
          <a:stretch/>
        </p:blipFill>
        <p:spPr>
          <a:xfrm>
            <a:off x="647700" y="3620335"/>
            <a:ext cx="3267075" cy="1476375"/>
          </a:xfrm>
          <a:prstGeom prst="rect">
            <a:avLst/>
          </a:prstGeom>
          <a:noFill/>
          <a:ln>
            <a:noFill/>
          </a:ln>
        </p:spPr>
      </p:pic>
      <p:cxnSp>
        <p:nvCxnSpPr>
          <p:cNvPr id="394" name="Google Shape;394;p40"/>
          <p:cNvCxnSpPr/>
          <p:nvPr/>
        </p:nvCxnSpPr>
        <p:spPr>
          <a:xfrm flipH="1" rot="10800000">
            <a:off x="4676775" y="2128836"/>
            <a:ext cx="1436152" cy="1"/>
          </a:xfrm>
          <a:prstGeom prst="straightConnector1">
            <a:avLst/>
          </a:prstGeom>
          <a:noFill/>
          <a:ln cap="flat" cmpd="sng" w="38100">
            <a:solidFill>
              <a:schemeClr val="accent2"/>
            </a:solidFill>
            <a:prstDash val="solid"/>
            <a:round/>
            <a:headEnd len="sm" w="sm" type="none"/>
            <a:tailEnd len="sm" w="sm" type="none"/>
          </a:ln>
          <a:effectLst>
            <a:outerShdw blurRad="40000" rotWithShape="0" dir="5400000" dist="23000">
              <a:srgbClr val="000000">
                <a:alpha val="34117"/>
              </a:srgbClr>
            </a:outerShdw>
          </a:effectLst>
        </p:spPr>
      </p:cxnSp>
      <p:cxnSp>
        <p:nvCxnSpPr>
          <p:cNvPr id="395" name="Google Shape;395;p40"/>
          <p:cNvCxnSpPr/>
          <p:nvPr/>
        </p:nvCxnSpPr>
        <p:spPr>
          <a:xfrm>
            <a:off x="4737616" y="3056875"/>
            <a:ext cx="1314470" cy="0"/>
          </a:xfrm>
          <a:prstGeom prst="straightConnector1">
            <a:avLst/>
          </a:prstGeom>
          <a:noFill/>
          <a:ln cap="flat" cmpd="sng" w="38100">
            <a:solidFill>
              <a:schemeClr val="accent2"/>
            </a:solidFill>
            <a:prstDash val="solid"/>
            <a:round/>
            <a:headEnd len="sm" w="sm" type="none"/>
            <a:tailEnd len="sm" w="sm" type="none"/>
          </a:ln>
          <a:effectLst>
            <a:outerShdw blurRad="40000" rotWithShape="0" dir="5400000" dist="23000">
              <a:srgbClr val="000000">
                <a:alpha val="34117"/>
              </a:srgbClr>
            </a:outerShdw>
          </a:effectLst>
        </p:spPr>
      </p:cxnSp>
      <p:cxnSp>
        <p:nvCxnSpPr>
          <p:cNvPr id="396" name="Google Shape;396;p40"/>
          <p:cNvCxnSpPr/>
          <p:nvPr/>
        </p:nvCxnSpPr>
        <p:spPr>
          <a:xfrm flipH="1" rot="10800000">
            <a:off x="3938189" y="4356858"/>
            <a:ext cx="2174738" cy="3329"/>
          </a:xfrm>
          <a:prstGeom prst="straightConnector1">
            <a:avLst/>
          </a:prstGeom>
          <a:noFill/>
          <a:ln cap="flat" cmpd="sng" w="38100">
            <a:solidFill>
              <a:schemeClr val="accent4"/>
            </a:solidFill>
            <a:prstDash val="solid"/>
            <a:round/>
            <a:headEnd len="sm" w="sm" type="none"/>
            <a:tailEnd len="sm" w="sm" type="none"/>
          </a:ln>
          <a:effectLst>
            <a:outerShdw blurRad="40000" rotWithShape="0" dir="5400000" dist="23000">
              <a:srgbClr val="000000">
                <a:alpha val="34117"/>
              </a:srgbClr>
            </a:outerShdw>
          </a:effectLst>
        </p:spPr>
      </p:cxnSp>
      <p:sp>
        <p:nvSpPr>
          <p:cNvPr id="397" name="Google Shape;397;p40"/>
          <p:cNvSpPr txBox="1"/>
          <p:nvPr/>
        </p:nvSpPr>
        <p:spPr>
          <a:xfrm>
            <a:off x="6185159" y="1871453"/>
            <a:ext cx="2549816"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Salah karena &lt;?php tidak pada jalurnya sendiri.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Salah karena &lt;?php tidak diikuti oleh baris kosong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40"/>
          <p:cNvSpPr txBox="1"/>
          <p:nvPr/>
        </p:nvSpPr>
        <p:spPr>
          <a:xfrm>
            <a:off x="6214695" y="4158257"/>
            <a:ext cx="137695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BENAR</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4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04" name="Google Shape;404;p4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05" name="Google Shape;405;p41"/>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406" name="Google Shape;406;p41"/>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407" name="Google Shape;407;p41"/>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Tag Penutup</a:t>
            </a:r>
            <a:endParaRPr b="1" i="0" sz="2800" u="none" cap="none" strike="noStrike">
              <a:solidFill>
                <a:srgbClr val="002060"/>
              </a:solidFill>
              <a:latin typeface="Arial"/>
              <a:ea typeface="Arial"/>
              <a:cs typeface="Arial"/>
              <a:sym typeface="Arial"/>
            </a:endParaRPr>
          </a:p>
        </p:txBody>
      </p:sp>
      <p:sp>
        <p:nvSpPr>
          <p:cNvPr id="408" name="Google Shape;408;p41"/>
          <p:cNvSpPr txBox="1"/>
          <p:nvPr/>
        </p:nvSpPr>
        <p:spPr>
          <a:xfrm>
            <a:off x="331181" y="784977"/>
            <a:ext cx="8449262" cy="1319245"/>
          </a:xfrm>
          <a:prstGeom prst="rect">
            <a:avLst/>
          </a:prstGeom>
          <a:noFill/>
          <a:ln>
            <a:noFill/>
          </a:ln>
        </p:spPr>
        <p:txBody>
          <a:bodyPr anchorCtr="0" anchor="t" bIns="45700" lIns="91425" spcFirstLastPara="1" rIns="91425" wrap="square" tIns="45700">
            <a:noAutofit/>
          </a:bodyPr>
          <a:lstStyle/>
          <a:p>
            <a:pPr indent="-342900" lvl="0" marL="457200" marR="0" rtl="0" algn="l">
              <a:lnSpc>
                <a:spcPct val="90000"/>
              </a:lnSpc>
              <a:spcBef>
                <a:spcPts val="1000"/>
              </a:spcBef>
              <a:spcAft>
                <a:spcPts val="0"/>
              </a:spcAft>
              <a:buClr>
                <a:schemeClr val="dk1"/>
              </a:buClr>
              <a:buSzPts val="1800"/>
              <a:buFont typeface="Arial"/>
              <a:buChar char="•"/>
            </a:pPr>
            <a:r>
              <a:rPr b="0" i="0" lang="en-US" sz="2400" u="none" cap="none" strike="noStrike">
                <a:solidFill>
                  <a:schemeClr val="dk1"/>
                </a:solidFill>
                <a:latin typeface="Arial"/>
                <a:ea typeface="Arial"/>
                <a:cs typeface="Arial"/>
                <a:sym typeface="Arial"/>
              </a:rPr>
              <a:t>Benar</a:t>
            </a:r>
            <a:endParaRPr b="0" i="0" sz="2400" u="none" cap="none" strike="noStrike">
              <a:solidFill>
                <a:schemeClr val="dk1"/>
              </a:solidFill>
              <a:latin typeface="Arial"/>
              <a:ea typeface="Arial"/>
              <a:cs typeface="Arial"/>
              <a:sym typeface="Arial"/>
            </a:endParaRPr>
          </a:p>
        </p:txBody>
      </p:sp>
      <p:sp>
        <p:nvSpPr>
          <p:cNvPr id="409" name="Google Shape;409;p41"/>
          <p:cNvSpPr txBox="1"/>
          <p:nvPr/>
        </p:nvSpPr>
        <p:spPr>
          <a:xfrm>
            <a:off x="363558" y="1444599"/>
            <a:ext cx="3160142" cy="3580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Arial"/>
                <a:ea typeface="Arial"/>
                <a:cs typeface="Arial"/>
                <a:sym typeface="Arial"/>
              </a:rPr>
              <a:t>Tidak menggunakan ?&gt;</a:t>
            </a:r>
            <a:endParaRPr b="0" i="0" sz="1400" u="none" cap="none" strike="noStrike">
              <a:solidFill>
                <a:srgbClr val="000000"/>
              </a:solidFill>
              <a:latin typeface="Arial"/>
              <a:ea typeface="Arial"/>
              <a:cs typeface="Arial"/>
              <a:sym typeface="Arial"/>
            </a:endParaRPr>
          </a:p>
        </p:txBody>
      </p:sp>
      <p:pic>
        <p:nvPicPr>
          <p:cNvPr id="410" name="Google Shape;410;p41"/>
          <p:cNvPicPr preferRelativeResize="0"/>
          <p:nvPr/>
        </p:nvPicPr>
        <p:blipFill rotWithShape="1">
          <a:blip r:embed="rId6">
            <a:alphaModFix/>
          </a:blip>
          <a:srcRect b="0" l="0" r="0" t="0"/>
          <a:stretch/>
        </p:blipFill>
        <p:spPr>
          <a:xfrm>
            <a:off x="331181" y="2182145"/>
            <a:ext cx="3114675" cy="1428750"/>
          </a:xfrm>
          <a:prstGeom prst="rect">
            <a:avLst/>
          </a:prstGeom>
          <a:noFill/>
          <a:ln>
            <a:noFill/>
          </a:ln>
        </p:spPr>
      </p:pic>
      <p:sp>
        <p:nvSpPr>
          <p:cNvPr id="411" name="Google Shape;411;p41"/>
          <p:cNvSpPr txBox="1"/>
          <p:nvPr/>
        </p:nvSpPr>
        <p:spPr>
          <a:xfrm>
            <a:off x="5450916" y="840287"/>
            <a:ext cx="3284059" cy="639762"/>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Salah</a:t>
            </a:r>
            <a:endParaRPr b="0" i="0" sz="2400" u="none" cap="none" strike="noStrike">
              <a:solidFill>
                <a:srgbClr val="000000"/>
              </a:solidFill>
              <a:latin typeface="Arial"/>
              <a:ea typeface="Arial"/>
              <a:cs typeface="Arial"/>
              <a:sym typeface="Arial"/>
            </a:endParaRPr>
          </a:p>
        </p:txBody>
      </p:sp>
      <p:sp>
        <p:nvSpPr>
          <p:cNvPr id="412" name="Google Shape;412;p41"/>
          <p:cNvSpPr txBox="1"/>
          <p:nvPr/>
        </p:nvSpPr>
        <p:spPr>
          <a:xfrm>
            <a:off x="5045181" y="1444599"/>
            <a:ext cx="3735261" cy="6397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Arial"/>
                <a:ea typeface="Arial"/>
                <a:cs typeface="Arial"/>
                <a:sym typeface="Arial"/>
              </a:rPr>
              <a:t>Salah karena ?&gt; digunakan.</a:t>
            </a:r>
            <a:endParaRPr b="0" i="0" sz="1400" u="none" cap="none" strike="noStrike">
              <a:solidFill>
                <a:srgbClr val="000000"/>
              </a:solidFill>
              <a:latin typeface="Arial"/>
              <a:ea typeface="Arial"/>
              <a:cs typeface="Arial"/>
              <a:sym typeface="Arial"/>
            </a:endParaRPr>
          </a:p>
        </p:txBody>
      </p:sp>
      <p:pic>
        <p:nvPicPr>
          <p:cNvPr id="413" name="Google Shape;413;p41"/>
          <p:cNvPicPr preferRelativeResize="0"/>
          <p:nvPr/>
        </p:nvPicPr>
        <p:blipFill rotWithShape="1">
          <a:blip r:embed="rId7">
            <a:alphaModFix/>
          </a:blip>
          <a:srcRect b="0" l="0" r="0" t="0"/>
          <a:stretch/>
        </p:blipFill>
        <p:spPr>
          <a:xfrm>
            <a:off x="5450916" y="2104222"/>
            <a:ext cx="2749179" cy="1804676"/>
          </a:xfrm>
          <a:prstGeom prst="rect">
            <a:avLst/>
          </a:prstGeom>
          <a:noFill/>
          <a:ln>
            <a:noFill/>
          </a:ln>
        </p:spPr>
      </p:pic>
      <p:sp>
        <p:nvSpPr>
          <p:cNvPr id="414" name="Google Shape;414;p41"/>
          <p:cNvSpPr txBox="1"/>
          <p:nvPr/>
        </p:nvSpPr>
        <p:spPr>
          <a:xfrm>
            <a:off x="146560" y="4119478"/>
            <a:ext cx="8633882" cy="90527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2060"/>
              </a:buClr>
              <a:buSzPts val="2000"/>
              <a:buFont typeface="Noto Sans Symbols"/>
              <a:buChar char="❑"/>
            </a:pPr>
            <a:r>
              <a:rPr b="0" i="0" lang="en-US" sz="2000" u="none" cap="none" strike="noStrike">
                <a:solidFill>
                  <a:schemeClr val="dk1"/>
                </a:solidFill>
                <a:latin typeface="Arial"/>
                <a:ea typeface="Arial"/>
                <a:cs typeface="Arial"/>
                <a:sym typeface="Arial"/>
              </a:rPr>
              <a:t>Tag Penutup TIDAK HARUS digunakan dalam file PHP, namun digunakan apabila ada kode PHP yang dituliskan dalam HTML (inline).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4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20" name="Google Shape;420;p4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21" name="Google Shape;421;p42"/>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422" name="Google Shape;422;p42"/>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423" name="Google Shape;423;p42"/>
          <p:cNvSpPr/>
          <p:nvPr/>
        </p:nvSpPr>
        <p:spPr>
          <a:xfrm>
            <a:off x="331181" y="118750"/>
            <a:ext cx="5650217" cy="44623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300"/>
              <a:buFont typeface="Arial"/>
              <a:buNone/>
            </a:pPr>
            <a:r>
              <a:rPr b="1" i="0" lang="en-US" sz="2300" u="none" cap="none" strike="noStrike">
                <a:solidFill>
                  <a:srgbClr val="002060"/>
                </a:solidFill>
                <a:latin typeface="Arial"/>
                <a:ea typeface="Arial"/>
                <a:cs typeface="Arial"/>
                <a:sym typeface="Arial"/>
              </a:rPr>
              <a:t>Tag Pembuka dan Penutup (inline PHP)</a:t>
            </a:r>
            <a:endParaRPr b="1" i="0" sz="2300" u="none" cap="none" strike="noStrike">
              <a:solidFill>
                <a:srgbClr val="002060"/>
              </a:solidFill>
              <a:latin typeface="Arial"/>
              <a:ea typeface="Arial"/>
              <a:cs typeface="Arial"/>
              <a:sym typeface="Arial"/>
            </a:endParaRPr>
          </a:p>
        </p:txBody>
      </p:sp>
      <p:sp>
        <p:nvSpPr>
          <p:cNvPr id="424" name="Google Shape;424;p42"/>
          <p:cNvSpPr txBox="1"/>
          <p:nvPr/>
        </p:nvSpPr>
        <p:spPr>
          <a:xfrm>
            <a:off x="331181" y="784977"/>
            <a:ext cx="8449262" cy="1319245"/>
          </a:xfrm>
          <a:prstGeom prst="rect">
            <a:avLst/>
          </a:prstGeom>
          <a:noFill/>
          <a:ln>
            <a:noFill/>
          </a:ln>
        </p:spPr>
        <p:txBody>
          <a:bodyPr anchorCtr="0" anchor="t" bIns="45700" lIns="91425" spcFirstLastPara="1" rIns="91425" wrap="square" tIns="45700">
            <a:noAutofit/>
          </a:bodyPr>
          <a:lstStyle/>
          <a:p>
            <a:pPr indent="-342900" lvl="0" marL="457200" marR="0" rtl="0" algn="l">
              <a:lnSpc>
                <a:spcPct val="90000"/>
              </a:lnSpc>
              <a:spcBef>
                <a:spcPts val="1000"/>
              </a:spcBef>
              <a:spcAft>
                <a:spcPts val="0"/>
              </a:spcAft>
              <a:buClr>
                <a:schemeClr val="dk1"/>
              </a:buClr>
              <a:buSzPts val="1800"/>
              <a:buFont typeface="Arial"/>
              <a:buChar char="•"/>
            </a:pPr>
            <a:r>
              <a:rPr b="0" i="0" lang="en-US" sz="2400" u="none" cap="none" strike="noStrike">
                <a:solidFill>
                  <a:schemeClr val="dk1"/>
                </a:solidFill>
                <a:latin typeface="Arial"/>
                <a:ea typeface="Arial"/>
                <a:cs typeface="Arial"/>
                <a:sym typeface="Arial"/>
              </a:rPr>
              <a:t>Benar</a:t>
            </a:r>
            <a:endParaRPr b="0" i="0" sz="2400" u="none" cap="none" strike="noStrike">
              <a:solidFill>
                <a:schemeClr val="dk1"/>
              </a:solidFill>
              <a:latin typeface="Arial"/>
              <a:ea typeface="Arial"/>
              <a:cs typeface="Arial"/>
              <a:sym typeface="Arial"/>
            </a:endParaRPr>
          </a:p>
        </p:txBody>
      </p:sp>
      <p:sp>
        <p:nvSpPr>
          <p:cNvPr id="425" name="Google Shape;425;p42"/>
          <p:cNvSpPr txBox="1"/>
          <p:nvPr/>
        </p:nvSpPr>
        <p:spPr>
          <a:xfrm>
            <a:off x="363558" y="1444599"/>
            <a:ext cx="3160142" cy="3580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Arial"/>
                <a:ea typeface="Arial"/>
                <a:cs typeface="Arial"/>
                <a:sym typeface="Arial"/>
              </a:rPr>
              <a:t>Karena tag &lt;?php dan ?&gt; berada dalam satu baris</a:t>
            </a:r>
            <a:endParaRPr b="0" i="0" sz="2200" u="none" cap="none" strike="noStrike">
              <a:solidFill>
                <a:srgbClr val="000000"/>
              </a:solidFill>
              <a:latin typeface="Arial"/>
              <a:ea typeface="Arial"/>
              <a:cs typeface="Arial"/>
              <a:sym typeface="Arial"/>
            </a:endParaRPr>
          </a:p>
        </p:txBody>
      </p:sp>
      <p:sp>
        <p:nvSpPr>
          <p:cNvPr id="426" name="Google Shape;426;p42"/>
          <p:cNvSpPr txBox="1"/>
          <p:nvPr/>
        </p:nvSpPr>
        <p:spPr>
          <a:xfrm>
            <a:off x="5450916" y="840287"/>
            <a:ext cx="3284059" cy="639762"/>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Salah</a:t>
            </a:r>
            <a:endParaRPr b="0" i="0" sz="2400" u="none" cap="none" strike="noStrike">
              <a:solidFill>
                <a:srgbClr val="000000"/>
              </a:solidFill>
              <a:latin typeface="Arial"/>
              <a:ea typeface="Arial"/>
              <a:cs typeface="Arial"/>
              <a:sym typeface="Arial"/>
            </a:endParaRPr>
          </a:p>
        </p:txBody>
      </p:sp>
      <p:sp>
        <p:nvSpPr>
          <p:cNvPr id="427" name="Google Shape;427;p42"/>
          <p:cNvSpPr txBox="1"/>
          <p:nvPr/>
        </p:nvSpPr>
        <p:spPr>
          <a:xfrm>
            <a:off x="5045181" y="1444599"/>
            <a:ext cx="3735261" cy="6397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Arial"/>
                <a:ea typeface="Arial"/>
                <a:cs typeface="Arial"/>
                <a:sym typeface="Arial"/>
              </a:rPr>
              <a:t>Salah karena tag &lt;?php dan ?&gt; tidak dalam satu baris</a:t>
            </a:r>
            <a:endParaRPr b="0" i="0" sz="2200" u="none" cap="none" strike="noStrike">
              <a:solidFill>
                <a:srgbClr val="000000"/>
              </a:solidFill>
              <a:latin typeface="Arial"/>
              <a:ea typeface="Arial"/>
              <a:cs typeface="Arial"/>
              <a:sym typeface="Arial"/>
            </a:endParaRPr>
          </a:p>
        </p:txBody>
      </p:sp>
      <p:pic>
        <p:nvPicPr>
          <p:cNvPr id="428" name="Google Shape;428;p42"/>
          <p:cNvPicPr preferRelativeResize="0"/>
          <p:nvPr/>
        </p:nvPicPr>
        <p:blipFill rotWithShape="1">
          <a:blip r:embed="rId6">
            <a:alphaModFix/>
          </a:blip>
          <a:srcRect b="0" l="0" r="0" t="0"/>
          <a:stretch/>
        </p:blipFill>
        <p:spPr>
          <a:xfrm>
            <a:off x="363558" y="2571750"/>
            <a:ext cx="4389752" cy="1085850"/>
          </a:xfrm>
          <a:prstGeom prst="rect">
            <a:avLst/>
          </a:prstGeom>
          <a:noFill/>
          <a:ln>
            <a:noFill/>
          </a:ln>
        </p:spPr>
      </p:pic>
      <p:pic>
        <p:nvPicPr>
          <p:cNvPr id="429" name="Google Shape;429;p42"/>
          <p:cNvPicPr preferRelativeResize="0"/>
          <p:nvPr/>
        </p:nvPicPr>
        <p:blipFill rotWithShape="1">
          <a:blip r:embed="rId7">
            <a:alphaModFix/>
          </a:blip>
          <a:srcRect b="0" l="0" r="0" t="0"/>
          <a:stretch/>
        </p:blipFill>
        <p:spPr>
          <a:xfrm>
            <a:off x="5450916" y="2471479"/>
            <a:ext cx="3024672" cy="1505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4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35" name="Google Shape;435;p4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36" name="Google Shape;436;p43"/>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437" name="Google Shape;437;p43"/>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438" name="Google Shape;438;p43"/>
          <p:cNvSpPr/>
          <p:nvPr/>
        </p:nvSpPr>
        <p:spPr>
          <a:xfrm>
            <a:off x="331181" y="118750"/>
            <a:ext cx="5650217" cy="89251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600"/>
              <a:buFont typeface="Arial"/>
              <a:buNone/>
            </a:pPr>
            <a:r>
              <a:rPr b="1" i="0" lang="en-US" sz="2600" u="none" cap="none" strike="noStrike">
                <a:solidFill>
                  <a:srgbClr val="002060"/>
                </a:solidFill>
                <a:latin typeface="Arial"/>
                <a:ea typeface="Arial"/>
                <a:cs typeface="Arial"/>
                <a:sym typeface="Arial"/>
              </a:rPr>
              <a:t>Tag Pembuka Pendek (short open tag)</a:t>
            </a:r>
            <a:endParaRPr b="1" i="0" sz="2600" u="none" cap="none" strike="noStrike">
              <a:solidFill>
                <a:srgbClr val="002060"/>
              </a:solidFill>
              <a:latin typeface="Arial"/>
              <a:ea typeface="Arial"/>
              <a:cs typeface="Arial"/>
              <a:sym typeface="Arial"/>
            </a:endParaRPr>
          </a:p>
        </p:txBody>
      </p:sp>
      <p:sp>
        <p:nvSpPr>
          <p:cNvPr id="439" name="Google Shape;439;p43"/>
          <p:cNvSpPr txBox="1"/>
          <p:nvPr/>
        </p:nvSpPr>
        <p:spPr>
          <a:xfrm>
            <a:off x="357626" y="1553378"/>
            <a:ext cx="2110152" cy="574152"/>
          </a:xfrm>
          <a:prstGeom prst="rect">
            <a:avLst/>
          </a:prstGeom>
          <a:noFill/>
          <a:ln>
            <a:noFill/>
          </a:ln>
        </p:spPr>
        <p:txBody>
          <a:bodyPr anchorCtr="0" anchor="t" bIns="45700" lIns="91425" spcFirstLastPara="1" rIns="91425" wrap="square" tIns="45700">
            <a:noAutofit/>
          </a:bodyPr>
          <a:lstStyle/>
          <a:p>
            <a:pPr indent="-342900" lvl="0" marL="457200" marR="0" rtl="0" algn="l">
              <a:lnSpc>
                <a:spcPct val="90000"/>
              </a:lnSpc>
              <a:spcBef>
                <a:spcPts val="1000"/>
              </a:spcBef>
              <a:spcAft>
                <a:spcPts val="0"/>
              </a:spcAft>
              <a:buClr>
                <a:schemeClr val="dk1"/>
              </a:buClr>
              <a:buSzPts val="1800"/>
              <a:buFont typeface="Arial"/>
              <a:buChar char="•"/>
            </a:pPr>
            <a:r>
              <a:rPr b="0" i="0" lang="en-US" sz="2400" u="none" cap="none" strike="noStrike">
                <a:solidFill>
                  <a:schemeClr val="dk1"/>
                </a:solidFill>
                <a:latin typeface="Arial"/>
                <a:ea typeface="Arial"/>
                <a:cs typeface="Arial"/>
                <a:sym typeface="Arial"/>
              </a:rPr>
              <a:t>Benar</a:t>
            </a:r>
            <a:endParaRPr b="0" i="0" sz="2400" u="none" cap="none" strike="noStrike">
              <a:solidFill>
                <a:schemeClr val="dk1"/>
              </a:solidFill>
              <a:latin typeface="Arial"/>
              <a:ea typeface="Arial"/>
              <a:cs typeface="Arial"/>
              <a:sym typeface="Arial"/>
            </a:endParaRPr>
          </a:p>
        </p:txBody>
      </p:sp>
      <p:sp>
        <p:nvSpPr>
          <p:cNvPr id="440" name="Google Shape;440;p43"/>
          <p:cNvSpPr txBox="1"/>
          <p:nvPr/>
        </p:nvSpPr>
        <p:spPr>
          <a:xfrm>
            <a:off x="363557" y="1689801"/>
            <a:ext cx="3160142" cy="3580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441" name="Google Shape;441;p43"/>
          <p:cNvSpPr txBox="1"/>
          <p:nvPr/>
        </p:nvSpPr>
        <p:spPr>
          <a:xfrm>
            <a:off x="4947243" y="1674117"/>
            <a:ext cx="3284059" cy="639762"/>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Salah</a:t>
            </a:r>
            <a:endParaRPr b="0" i="0" sz="2400" u="none" cap="none" strike="noStrike">
              <a:solidFill>
                <a:srgbClr val="000000"/>
              </a:solidFill>
              <a:latin typeface="Arial"/>
              <a:ea typeface="Arial"/>
              <a:cs typeface="Arial"/>
              <a:sym typeface="Arial"/>
            </a:endParaRPr>
          </a:p>
        </p:txBody>
      </p:sp>
      <p:sp>
        <p:nvSpPr>
          <p:cNvPr id="442" name="Google Shape;442;p43"/>
          <p:cNvSpPr txBox="1"/>
          <p:nvPr/>
        </p:nvSpPr>
        <p:spPr>
          <a:xfrm>
            <a:off x="409025" y="1023361"/>
            <a:ext cx="8449262" cy="875456"/>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2060"/>
              </a:buClr>
              <a:buSzPts val="2800"/>
              <a:buFont typeface="Noto Sans Symbols"/>
              <a:buChar char="❑"/>
            </a:pPr>
            <a:r>
              <a:rPr b="0" i="0" lang="en-US" sz="2800" u="none" cap="none" strike="noStrike">
                <a:solidFill>
                  <a:schemeClr val="dk1"/>
                </a:solidFill>
                <a:latin typeface="Arial"/>
                <a:ea typeface="Arial"/>
                <a:cs typeface="Arial"/>
                <a:sym typeface="Arial"/>
              </a:rPr>
              <a:t>Tag terbuka pendek sebaiknya TIDAK digunakan.</a:t>
            </a:r>
            <a:endParaRPr b="1" i="0" sz="2800" u="none" cap="none" strike="noStrike">
              <a:solidFill>
                <a:schemeClr val="dk1"/>
              </a:solidFill>
              <a:latin typeface="Arial"/>
              <a:ea typeface="Arial"/>
              <a:cs typeface="Arial"/>
              <a:sym typeface="Arial"/>
            </a:endParaRPr>
          </a:p>
        </p:txBody>
      </p:sp>
      <p:pic>
        <p:nvPicPr>
          <p:cNvPr id="443" name="Google Shape;443;p43"/>
          <p:cNvPicPr preferRelativeResize="0"/>
          <p:nvPr/>
        </p:nvPicPr>
        <p:blipFill rotWithShape="1">
          <a:blip r:embed="rId6">
            <a:alphaModFix/>
          </a:blip>
          <a:srcRect b="0" l="0" r="0" t="0"/>
          <a:stretch/>
        </p:blipFill>
        <p:spPr>
          <a:xfrm>
            <a:off x="650216" y="2332576"/>
            <a:ext cx="3692283" cy="1678310"/>
          </a:xfrm>
          <a:prstGeom prst="rect">
            <a:avLst/>
          </a:prstGeom>
          <a:noFill/>
          <a:ln>
            <a:noFill/>
          </a:ln>
        </p:spPr>
      </p:pic>
      <p:pic>
        <p:nvPicPr>
          <p:cNvPr id="444" name="Google Shape;444;p43"/>
          <p:cNvPicPr preferRelativeResize="0"/>
          <p:nvPr/>
        </p:nvPicPr>
        <p:blipFill rotWithShape="1">
          <a:blip r:embed="rId7">
            <a:alphaModFix/>
          </a:blip>
          <a:srcRect b="0" l="0" r="0" t="0"/>
          <a:stretch/>
        </p:blipFill>
        <p:spPr>
          <a:xfrm>
            <a:off x="4947243" y="2404467"/>
            <a:ext cx="3546541" cy="159647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4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50" name="Google Shape;450;p4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51" name="Google Shape;451;p44"/>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452" name="Google Shape;452;p44"/>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453" name="Google Shape;453;p44"/>
          <p:cNvSpPr/>
          <p:nvPr/>
        </p:nvSpPr>
        <p:spPr>
          <a:xfrm>
            <a:off x="331181" y="118750"/>
            <a:ext cx="5650217" cy="95406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700"/>
              <a:buFont typeface="Arial"/>
              <a:buNone/>
            </a:pPr>
            <a:r>
              <a:rPr b="1" i="0" lang="en-US" sz="2700" u="none" cap="none" strike="noStrike">
                <a:solidFill>
                  <a:srgbClr val="002060"/>
                </a:solidFill>
                <a:latin typeface="Arial"/>
                <a:ea typeface="Arial"/>
                <a:cs typeface="Arial"/>
                <a:sym typeface="Arial"/>
              </a:rPr>
              <a:t>Tag Echo Pendek (short echo tag)</a:t>
            </a:r>
            <a:endParaRPr b="1" i="0" sz="2700" u="none" cap="none" strike="noStrike">
              <a:solidFill>
                <a:srgbClr val="002060"/>
              </a:solidFill>
              <a:latin typeface="Arial"/>
              <a:ea typeface="Arial"/>
              <a:cs typeface="Arial"/>
              <a:sym typeface="Arial"/>
            </a:endParaRPr>
          </a:p>
        </p:txBody>
      </p:sp>
      <p:sp>
        <p:nvSpPr>
          <p:cNvPr id="454" name="Google Shape;454;p44"/>
          <p:cNvSpPr txBox="1"/>
          <p:nvPr/>
        </p:nvSpPr>
        <p:spPr>
          <a:xfrm>
            <a:off x="363557" y="1689801"/>
            <a:ext cx="3160142" cy="3580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455" name="Google Shape;455;p44"/>
          <p:cNvSpPr txBox="1"/>
          <p:nvPr/>
        </p:nvSpPr>
        <p:spPr>
          <a:xfrm>
            <a:off x="395933" y="1054964"/>
            <a:ext cx="8416886" cy="292387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Tag gema pendek sebaiknya digunakan dalam file PHP yang berada di dalam HTML (inline).</a:t>
            </a:r>
            <a:endParaRPr b="0" i="0" sz="2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Masih dapat diterima,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Namun sebaiknya:</a:t>
            </a:r>
            <a:endParaRPr b="0" i="0" sz="2300" u="none" cap="none" strike="noStrike">
              <a:solidFill>
                <a:srgbClr val="000000"/>
              </a:solidFill>
              <a:latin typeface="Arial"/>
              <a:ea typeface="Arial"/>
              <a:cs typeface="Arial"/>
              <a:sym typeface="Arial"/>
            </a:endParaRPr>
          </a:p>
        </p:txBody>
      </p:sp>
      <p:pic>
        <p:nvPicPr>
          <p:cNvPr id="456" name="Google Shape;456;p44"/>
          <p:cNvPicPr preferRelativeResize="0"/>
          <p:nvPr/>
        </p:nvPicPr>
        <p:blipFill rotWithShape="1">
          <a:blip r:embed="rId6">
            <a:alphaModFix/>
          </a:blip>
          <a:srcRect b="0" l="0" r="0" t="0"/>
          <a:stretch/>
        </p:blipFill>
        <p:spPr>
          <a:xfrm>
            <a:off x="1729157" y="2220309"/>
            <a:ext cx="5750437" cy="1189746"/>
          </a:xfrm>
          <a:prstGeom prst="rect">
            <a:avLst/>
          </a:prstGeom>
          <a:noFill/>
          <a:ln>
            <a:noFill/>
          </a:ln>
        </p:spPr>
      </p:pic>
      <p:pic>
        <p:nvPicPr>
          <p:cNvPr id="457" name="Google Shape;457;p44"/>
          <p:cNvPicPr preferRelativeResize="0"/>
          <p:nvPr/>
        </p:nvPicPr>
        <p:blipFill rotWithShape="1">
          <a:blip r:embed="rId7">
            <a:alphaModFix/>
          </a:blip>
          <a:srcRect b="0" l="0" r="0" t="0"/>
          <a:stretch/>
        </p:blipFill>
        <p:spPr>
          <a:xfrm>
            <a:off x="1943628" y="3937810"/>
            <a:ext cx="4863668" cy="109488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4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63" name="Google Shape;463;p4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64" name="Google Shape;464;p4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465" name="Google Shape;465;p4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466" name="Google Shape;466;p45"/>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Akhir dari File</a:t>
            </a:r>
            <a:endParaRPr b="1" i="0" sz="2800" u="none" cap="none" strike="noStrike">
              <a:solidFill>
                <a:srgbClr val="002060"/>
              </a:solidFill>
              <a:latin typeface="Arial"/>
              <a:ea typeface="Arial"/>
              <a:cs typeface="Arial"/>
              <a:sym typeface="Arial"/>
            </a:endParaRPr>
          </a:p>
        </p:txBody>
      </p:sp>
      <p:sp>
        <p:nvSpPr>
          <p:cNvPr id="467" name="Google Shape;467;p45"/>
          <p:cNvSpPr txBox="1"/>
          <p:nvPr/>
        </p:nvSpPr>
        <p:spPr>
          <a:xfrm>
            <a:off x="363557" y="1689801"/>
            <a:ext cx="3160142" cy="3580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468" name="Google Shape;468;p45"/>
          <p:cNvSpPr txBox="1"/>
          <p:nvPr/>
        </p:nvSpPr>
        <p:spPr>
          <a:xfrm>
            <a:off x="331181" y="784977"/>
            <a:ext cx="4626409" cy="3071315"/>
          </a:xfrm>
          <a:prstGeom prst="rect">
            <a:avLst/>
          </a:prstGeom>
          <a:noFill/>
          <a:ln>
            <a:noFill/>
          </a:ln>
        </p:spPr>
        <p:txBody>
          <a:bodyPr anchorCtr="0" anchor="t" bIns="45700" lIns="91425" spcFirstLastPara="1" rIns="91425" wrap="square" tIns="45700">
            <a:noAutofit/>
          </a:bodyPr>
          <a:lstStyle/>
          <a:p>
            <a:pPr indent="-336550" lvl="0" marL="457200" marR="0" rtl="0" algn="l">
              <a:lnSpc>
                <a:spcPct val="90000"/>
              </a:lnSpc>
              <a:spcBef>
                <a:spcPts val="1000"/>
              </a:spcBef>
              <a:spcAft>
                <a:spcPts val="0"/>
              </a:spcAft>
              <a:buClr>
                <a:schemeClr val="dk1"/>
              </a:buClr>
              <a:buSzPts val="1700"/>
              <a:buFont typeface="Cambria"/>
              <a:buChar char="•"/>
            </a:pPr>
            <a:r>
              <a:rPr b="0" i="0" lang="en-US" sz="2100" u="none" cap="none" strike="noStrike">
                <a:solidFill>
                  <a:schemeClr val="dk1"/>
                </a:solidFill>
                <a:latin typeface="Cambria"/>
                <a:ea typeface="Cambria"/>
                <a:cs typeface="Cambria"/>
                <a:sym typeface="Cambria"/>
              </a:rPr>
              <a:t>Bagian ini menjelaskan bagaimana setiap file PHP harus diakhiri.</a:t>
            </a:r>
            <a:endParaRPr b="0" i="0" sz="1300" u="none" cap="none" strike="noStrike">
              <a:solidFill>
                <a:srgbClr val="000000"/>
              </a:solidFill>
              <a:latin typeface="Cambria"/>
              <a:ea typeface="Cambria"/>
              <a:cs typeface="Cambria"/>
              <a:sym typeface="Cambria"/>
            </a:endParaRPr>
          </a:p>
          <a:p>
            <a:pPr indent="-336550" lvl="0" marL="457200" marR="0" rtl="0" algn="l">
              <a:lnSpc>
                <a:spcPct val="90000"/>
              </a:lnSpc>
              <a:spcBef>
                <a:spcPts val="1000"/>
              </a:spcBef>
              <a:spcAft>
                <a:spcPts val="0"/>
              </a:spcAft>
              <a:buClr>
                <a:schemeClr val="dk1"/>
              </a:buClr>
              <a:buSzPts val="1700"/>
              <a:buFont typeface="Cambria"/>
              <a:buChar char="•"/>
            </a:pPr>
            <a:r>
              <a:rPr b="0" i="0" lang="en-US" sz="2100" u="none" cap="none" strike="noStrike">
                <a:solidFill>
                  <a:schemeClr val="dk1"/>
                </a:solidFill>
                <a:latin typeface="Cambria"/>
                <a:ea typeface="Cambria"/>
                <a:cs typeface="Cambria"/>
                <a:sym typeface="Cambria"/>
              </a:rPr>
              <a:t>Cara penulisan komentar akhir file:</a:t>
            </a:r>
            <a:endParaRPr b="0" i="0" sz="1300" u="none" cap="none" strike="noStrike">
              <a:solidFill>
                <a:srgbClr val="000000"/>
              </a:solidFill>
              <a:latin typeface="Cambria"/>
              <a:ea typeface="Cambria"/>
              <a:cs typeface="Cambria"/>
              <a:sym typeface="Cambria"/>
            </a:endParaRPr>
          </a:p>
          <a:p>
            <a:pPr indent="-336550" lvl="1" marL="914400" marR="0" rtl="0" algn="l">
              <a:lnSpc>
                <a:spcPct val="90000"/>
              </a:lnSpc>
              <a:spcBef>
                <a:spcPts val="500"/>
              </a:spcBef>
              <a:spcAft>
                <a:spcPts val="0"/>
              </a:spcAft>
              <a:buClr>
                <a:schemeClr val="dk1"/>
              </a:buClr>
              <a:buSzPts val="1700"/>
              <a:buFont typeface="Cambria"/>
              <a:buChar char="•"/>
            </a:pPr>
            <a:r>
              <a:rPr b="0" i="0" lang="en-US" sz="2100" u="none" cap="none" strike="noStrike">
                <a:solidFill>
                  <a:schemeClr val="dk1"/>
                </a:solidFill>
                <a:latin typeface="Cambria"/>
                <a:ea typeface="Cambria"/>
                <a:cs typeface="Cambria"/>
                <a:sym typeface="Cambria"/>
              </a:rPr>
              <a:t>HARUS dimasukkan di akhir file</a:t>
            </a:r>
            <a:endParaRPr b="0" i="0" sz="1300" u="none" cap="none" strike="noStrike">
              <a:solidFill>
                <a:srgbClr val="000000"/>
              </a:solidFill>
              <a:latin typeface="Cambria"/>
              <a:ea typeface="Cambria"/>
              <a:cs typeface="Cambria"/>
              <a:sym typeface="Cambria"/>
            </a:endParaRPr>
          </a:p>
          <a:p>
            <a:pPr indent="-336550" lvl="1" marL="914400" marR="0" rtl="0" algn="l">
              <a:lnSpc>
                <a:spcPct val="90000"/>
              </a:lnSpc>
              <a:spcBef>
                <a:spcPts val="500"/>
              </a:spcBef>
              <a:spcAft>
                <a:spcPts val="0"/>
              </a:spcAft>
              <a:buClr>
                <a:schemeClr val="dk1"/>
              </a:buClr>
              <a:buSzPts val="1700"/>
              <a:buFont typeface="Cambria"/>
              <a:buChar char="•"/>
            </a:pPr>
            <a:r>
              <a:rPr b="0" i="0" lang="en-US" sz="2100" u="none" cap="none" strike="noStrike">
                <a:solidFill>
                  <a:schemeClr val="dk1"/>
                </a:solidFill>
                <a:latin typeface="Cambria"/>
                <a:ea typeface="Cambria"/>
                <a:cs typeface="Cambria"/>
                <a:sym typeface="Cambria"/>
              </a:rPr>
              <a:t>HARUS berada di jalurnya sendiri</a:t>
            </a:r>
            <a:endParaRPr b="0" i="0" sz="2100" u="none" cap="none" strike="noStrike">
              <a:solidFill>
                <a:schemeClr val="dk1"/>
              </a:solidFill>
              <a:latin typeface="Cambria"/>
              <a:ea typeface="Cambria"/>
              <a:cs typeface="Cambria"/>
              <a:sym typeface="Cambria"/>
            </a:endParaRPr>
          </a:p>
          <a:p>
            <a:pPr indent="-336550" lvl="1" marL="914400" marR="0" rtl="0" algn="l">
              <a:lnSpc>
                <a:spcPct val="90000"/>
              </a:lnSpc>
              <a:spcBef>
                <a:spcPts val="500"/>
              </a:spcBef>
              <a:spcAft>
                <a:spcPts val="0"/>
              </a:spcAft>
              <a:buClr>
                <a:schemeClr val="dk1"/>
              </a:buClr>
              <a:buSzPts val="1700"/>
              <a:buFont typeface="Cambria"/>
              <a:buChar char="•"/>
            </a:pPr>
            <a:r>
              <a:rPr b="0" i="0" lang="en-US" sz="2100" u="none" cap="none" strike="noStrike">
                <a:solidFill>
                  <a:schemeClr val="dk1"/>
                </a:solidFill>
                <a:latin typeface="Cambria"/>
                <a:ea typeface="Cambria"/>
                <a:cs typeface="Cambria"/>
                <a:sym typeface="Cambria"/>
              </a:rPr>
              <a:t>HARUS didahului dan diakhiri oleh garis-garis kosong</a:t>
            </a:r>
            <a:endParaRPr b="0" i="0" sz="2100" u="none" cap="none" strike="noStrike">
              <a:solidFill>
                <a:schemeClr val="dk1"/>
              </a:solidFill>
              <a:latin typeface="Cambria"/>
              <a:ea typeface="Cambria"/>
              <a:cs typeface="Cambria"/>
              <a:sym typeface="Cambria"/>
            </a:endParaRPr>
          </a:p>
        </p:txBody>
      </p:sp>
      <p:pic>
        <p:nvPicPr>
          <p:cNvPr id="469" name="Google Shape;469;p45"/>
          <p:cNvPicPr preferRelativeResize="0"/>
          <p:nvPr/>
        </p:nvPicPr>
        <p:blipFill rotWithShape="1">
          <a:blip r:embed="rId6">
            <a:alphaModFix/>
          </a:blip>
          <a:srcRect b="0" l="0" r="0" t="0"/>
          <a:stretch/>
        </p:blipFill>
        <p:spPr>
          <a:xfrm>
            <a:off x="5050703" y="784977"/>
            <a:ext cx="3604725" cy="23934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57" name="Google Shape;157;p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58" name="Google Shape;158;p2"/>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59" name="Google Shape;159;p2"/>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160" name="Google Shape;160;p2"/>
          <p:cNvSpPr/>
          <p:nvPr/>
        </p:nvSpPr>
        <p:spPr>
          <a:xfrm>
            <a:off x="331181" y="118750"/>
            <a:ext cx="5650217"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2060"/>
                </a:solidFill>
                <a:latin typeface="Cambria"/>
                <a:ea typeface="Cambria"/>
                <a:cs typeface="Cambria"/>
                <a:sym typeface="Cambria"/>
              </a:rPr>
              <a:t>Menulis Kode Sesuai Guidelines &amp; Best Practices</a:t>
            </a:r>
            <a:endParaRPr b="0" i="0" sz="2600" u="none" cap="none" strike="noStrike">
              <a:solidFill>
                <a:srgbClr val="002060"/>
              </a:solidFill>
              <a:latin typeface="Cambria"/>
              <a:ea typeface="Cambria"/>
              <a:cs typeface="Cambria"/>
              <a:sym typeface="Cambria"/>
            </a:endParaRPr>
          </a:p>
        </p:txBody>
      </p:sp>
      <p:sp>
        <p:nvSpPr>
          <p:cNvPr id="161" name="Google Shape;161;p2"/>
          <p:cNvSpPr/>
          <p:nvPr/>
        </p:nvSpPr>
        <p:spPr>
          <a:xfrm>
            <a:off x="348791" y="1072817"/>
            <a:ext cx="8464028" cy="39702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mbria"/>
                <a:ea typeface="Cambria"/>
                <a:cs typeface="Cambria"/>
                <a:sym typeface="Cambria"/>
              </a:rPr>
              <a:t>Deskripsi Singkat mengenai Topik</a:t>
            </a:r>
            <a:endParaRPr b="1" i="0" sz="1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mbria"/>
                <a:ea typeface="Cambria"/>
                <a:cs typeface="Cambria"/>
                <a:sym typeface="Cambria"/>
              </a:rPr>
              <a:t>Menerapkan coding- guidelines dan best practices dalam penulisan program.</a:t>
            </a:r>
            <a:endParaRPr b="0" i="0" sz="1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mbria"/>
                <a:ea typeface="Cambria"/>
                <a:cs typeface="Cambria"/>
                <a:sym typeface="Cambria"/>
              </a:rPr>
              <a:t>Tujuan Pelatihan</a:t>
            </a:r>
            <a:endParaRPr b="1" i="0" sz="1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mbria"/>
                <a:ea typeface="Cambria"/>
                <a:cs typeface="Cambria"/>
                <a:sym typeface="Cambria"/>
              </a:rPr>
              <a:t>Peserta memiliki kemampuan dan keterampilan dalam menerapkan prinsip kode dengan baik sesuai aturan kesepakatan agar mudah dibaca, dikelola serta optimal dalam penggunaan memory. </a:t>
            </a:r>
            <a:endParaRPr b="0" i="0" sz="1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mbria"/>
                <a:ea typeface="Cambria"/>
                <a:cs typeface="Cambria"/>
                <a:sym typeface="Cambria"/>
              </a:rPr>
              <a:t>Materi Yang akan disampaikan:</a:t>
            </a:r>
            <a:endParaRPr b="1" i="0" sz="1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mbria"/>
                <a:ea typeface="Cambria"/>
                <a:cs typeface="Cambria"/>
                <a:sym typeface="Cambria"/>
              </a:rPr>
              <a:t>1. &lt; Coding Standard untuk HTML &gt;</a:t>
            </a:r>
            <a:endParaRPr b="0" i="0" sz="1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mbria"/>
                <a:ea typeface="Cambria"/>
                <a:cs typeface="Cambria"/>
                <a:sym typeface="Cambria"/>
              </a:rPr>
              <a:t>2. &lt; Coding Standard untuk CSS &gt;</a:t>
            </a:r>
            <a:endParaRPr b="0" i="0" sz="1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mbria"/>
                <a:ea typeface="Cambria"/>
                <a:cs typeface="Cambria"/>
                <a:sym typeface="Cambria"/>
              </a:rPr>
              <a:t>3. &lt; Coding Standard untuk PHP &gt;</a:t>
            </a:r>
            <a:endParaRPr b="0" i="0" sz="1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mbria"/>
                <a:ea typeface="Cambria"/>
                <a:cs typeface="Cambria"/>
                <a:sym typeface="Cambria"/>
              </a:rPr>
              <a:t>4. &lt; Best Practice untuk PHP &gt;</a:t>
            </a:r>
            <a:endParaRPr b="0" i="0" sz="1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mbria"/>
                <a:ea typeface="Cambria"/>
                <a:cs typeface="Cambria"/>
                <a:sym typeface="Cambria"/>
              </a:rPr>
              <a:t>Tugas :</a:t>
            </a:r>
            <a:r>
              <a:rPr b="0" i="0" lang="en-US" sz="1400" u="none" cap="none" strike="noStrike">
                <a:solidFill>
                  <a:srgbClr val="000000"/>
                </a:solidFill>
                <a:latin typeface="Cambria"/>
                <a:ea typeface="Cambria"/>
                <a:cs typeface="Cambria"/>
                <a:sym typeface="Cambria"/>
              </a:rPr>
              <a:t> </a:t>
            </a:r>
            <a:r>
              <a:rPr b="1" i="1" lang="en-US" sz="1400" u="none" cap="none" strike="noStrike">
                <a:solidFill>
                  <a:srgbClr val="000000"/>
                </a:solidFill>
                <a:latin typeface="Cambria"/>
                <a:ea typeface="Cambria"/>
                <a:cs typeface="Cambria"/>
                <a:sym typeface="Cambria"/>
              </a:rPr>
              <a:t>&lt; Tugas Pelatihan&gt;</a:t>
            </a:r>
            <a:endParaRPr b="0" i="0" sz="1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mbria"/>
                <a:ea typeface="Cambria"/>
                <a:cs typeface="Cambria"/>
                <a:sym typeface="Cambria"/>
              </a:rPr>
              <a:t>Outcome/Capaian Pelatihan</a:t>
            </a:r>
            <a:endParaRPr b="1" i="0" sz="1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mbria"/>
                <a:ea typeface="Cambria"/>
                <a:cs typeface="Cambria"/>
                <a:sym typeface="Cambria"/>
              </a:rPr>
              <a:t>&lt;</a:t>
            </a:r>
            <a:r>
              <a:rPr b="1" i="1" lang="en-US" sz="1400" u="none" cap="none" strike="noStrike">
                <a:solidFill>
                  <a:srgbClr val="000000"/>
                </a:solidFill>
                <a:latin typeface="Cambria"/>
                <a:ea typeface="Cambria"/>
                <a:cs typeface="Cambria"/>
                <a:sym typeface="Cambria"/>
              </a:rPr>
              <a:t>deskripsi Capaian</a:t>
            </a:r>
            <a:r>
              <a:rPr b="0" i="0" lang="en-US" sz="1400" u="none" cap="none" strike="noStrike">
                <a:solidFill>
                  <a:srgbClr val="000000"/>
                </a:solidFill>
                <a:latin typeface="Cambria"/>
                <a:ea typeface="Cambria"/>
                <a:cs typeface="Cambria"/>
                <a:sym typeface="Cambria"/>
              </a:rPr>
              <a:t>&gt; </a:t>
            </a:r>
            <a:endParaRPr b="0" i="0" sz="1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mbria"/>
              <a:ea typeface="Cambria"/>
              <a:cs typeface="Cambria"/>
              <a:sym typeface="Cambri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4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75" name="Google Shape;475;p4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76" name="Google Shape;476;p46"/>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477" name="Google Shape;477;p46"/>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478" name="Google Shape;478;p46"/>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Namespace</a:t>
            </a:r>
            <a:endParaRPr b="1" i="0" sz="2800" u="none" cap="none" strike="noStrike">
              <a:solidFill>
                <a:srgbClr val="002060"/>
              </a:solidFill>
              <a:latin typeface="Arial"/>
              <a:ea typeface="Arial"/>
              <a:cs typeface="Arial"/>
              <a:sym typeface="Arial"/>
            </a:endParaRPr>
          </a:p>
        </p:txBody>
      </p:sp>
      <p:sp>
        <p:nvSpPr>
          <p:cNvPr id="479" name="Google Shape;479;p46"/>
          <p:cNvSpPr txBox="1"/>
          <p:nvPr/>
        </p:nvSpPr>
        <p:spPr>
          <a:xfrm>
            <a:off x="363557" y="1689801"/>
            <a:ext cx="3160142" cy="3580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480" name="Google Shape;480;p46"/>
          <p:cNvSpPr txBox="1"/>
          <p:nvPr/>
        </p:nvSpPr>
        <p:spPr>
          <a:xfrm>
            <a:off x="331181" y="861707"/>
            <a:ext cx="8350110" cy="3302669"/>
          </a:xfrm>
          <a:prstGeom prst="rect">
            <a:avLst/>
          </a:prstGeom>
          <a:noFill/>
          <a:ln>
            <a:noFill/>
          </a:ln>
        </p:spPr>
        <p:txBody>
          <a:bodyPr anchorCtr="0" anchor="t" bIns="45700" lIns="91425" spcFirstLastPara="1" rIns="91425" wrap="square" tIns="45700">
            <a:noAutofit/>
          </a:bodyPr>
          <a:lstStyle/>
          <a:p>
            <a:pPr indent="-336550" lvl="0" marL="457200" marR="0" rtl="0" algn="just">
              <a:lnSpc>
                <a:spcPct val="90000"/>
              </a:lnSpc>
              <a:spcBef>
                <a:spcPts val="1000"/>
              </a:spcBef>
              <a:spcAft>
                <a:spcPts val="0"/>
              </a:spcAft>
              <a:buClr>
                <a:schemeClr val="dk1"/>
              </a:buClr>
              <a:buSzPts val="1700"/>
              <a:buFont typeface="Cambria"/>
              <a:buChar char="•"/>
            </a:pPr>
            <a:r>
              <a:rPr b="0" i="0" lang="en-US" sz="2300" u="none" cap="none" strike="noStrike">
                <a:solidFill>
                  <a:schemeClr val="dk1"/>
                </a:solidFill>
                <a:latin typeface="Cambria"/>
                <a:ea typeface="Cambria"/>
                <a:cs typeface="Cambria"/>
                <a:sym typeface="Cambria"/>
              </a:rPr>
              <a:t>Deklarasi Namespace HARUS menjadi pernyataan pertama dan HARUS diikuti oleh baris kosong.</a:t>
            </a:r>
            <a:endParaRPr b="0" i="0" sz="1300" u="none" cap="none" strike="noStrike">
              <a:solidFill>
                <a:srgbClr val="000000"/>
              </a:solidFill>
              <a:latin typeface="Cambria"/>
              <a:ea typeface="Cambria"/>
              <a:cs typeface="Cambria"/>
              <a:sym typeface="Cambria"/>
            </a:endParaRPr>
          </a:p>
          <a:p>
            <a:pPr indent="-336550" lvl="0" marL="457200" marR="0" rtl="0" algn="just">
              <a:lnSpc>
                <a:spcPct val="90000"/>
              </a:lnSpc>
              <a:spcBef>
                <a:spcPts val="1000"/>
              </a:spcBef>
              <a:spcAft>
                <a:spcPts val="0"/>
              </a:spcAft>
              <a:buClr>
                <a:schemeClr val="dk1"/>
              </a:buClr>
              <a:buSzPts val="1700"/>
              <a:buFont typeface="Cambria"/>
              <a:buChar char="•"/>
            </a:pPr>
            <a:r>
              <a:rPr b="0" i="0" lang="en-US" sz="2300" u="none" cap="none" strike="noStrike">
                <a:solidFill>
                  <a:schemeClr val="dk1"/>
                </a:solidFill>
                <a:latin typeface="Cambria"/>
                <a:ea typeface="Cambria"/>
                <a:cs typeface="Cambria"/>
                <a:sym typeface="Cambria"/>
              </a:rPr>
              <a:t>Nama namespace HARUS dimulai dengan huruf kapital dan HARUS menjadi camelcase.</a:t>
            </a:r>
            <a:endParaRPr b="0" i="0" sz="1300" u="none" cap="none" strike="noStrike">
              <a:solidFill>
                <a:srgbClr val="000000"/>
              </a:solidFill>
              <a:latin typeface="Cambria"/>
              <a:ea typeface="Cambria"/>
              <a:cs typeface="Cambria"/>
              <a:sym typeface="Cambria"/>
            </a:endParaRPr>
          </a:p>
          <a:p>
            <a:pPr indent="-336550" lvl="0" marL="457200" marR="0" rtl="0" algn="just">
              <a:lnSpc>
                <a:spcPct val="90000"/>
              </a:lnSpc>
              <a:spcBef>
                <a:spcPts val="1000"/>
              </a:spcBef>
              <a:spcAft>
                <a:spcPts val="0"/>
              </a:spcAft>
              <a:buClr>
                <a:schemeClr val="dk1"/>
              </a:buClr>
              <a:buSzPts val="1700"/>
              <a:buFont typeface="Cambria"/>
              <a:buChar char="•"/>
            </a:pPr>
            <a:r>
              <a:rPr b="0" i="0" lang="en-US" sz="2300" u="none" cap="none" strike="noStrike">
                <a:solidFill>
                  <a:schemeClr val="dk1"/>
                </a:solidFill>
                <a:latin typeface="Cambria"/>
                <a:ea typeface="Cambria"/>
                <a:cs typeface="Cambria"/>
                <a:sym typeface="Cambria"/>
              </a:rPr>
              <a:t>Bila ada lebih dari satu nampespace HARUS menggunakan sintaks kurung kurawal.</a:t>
            </a:r>
            <a:endParaRPr b="0" i="0" sz="1300" u="none" cap="none" strike="noStrike">
              <a:solidFill>
                <a:srgbClr val="000000"/>
              </a:solidFill>
              <a:latin typeface="Cambria"/>
              <a:ea typeface="Cambria"/>
              <a:cs typeface="Cambria"/>
              <a:sym typeface="Cambria"/>
            </a:endParaRPr>
          </a:p>
          <a:p>
            <a:pPr indent="-336550" lvl="0" marL="457200" marR="0" rtl="0" algn="just">
              <a:lnSpc>
                <a:spcPct val="90000"/>
              </a:lnSpc>
              <a:spcBef>
                <a:spcPts val="1000"/>
              </a:spcBef>
              <a:spcAft>
                <a:spcPts val="0"/>
              </a:spcAft>
              <a:buClr>
                <a:schemeClr val="dk1"/>
              </a:buClr>
              <a:buSzPts val="1700"/>
              <a:buFont typeface="Cambria"/>
              <a:buChar char="•"/>
            </a:pPr>
            <a:r>
              <a:rPr b="0" i="0" lang="en-US" sz="2300" u="none" cap="none" strike="noStrike">
                <a:solidFill>
                  <a:schemeClr val="dk1"/>
                </a:solidFill>
                <a:latin typeface="Cambria"/>
                <a:ea typeface="Cambria"/>
                <a:cs typeface="Cambria"/>
                <a:sym typeface="Cambria"/>
              </a:rPr>
              <a:t>Konstanta ajaib (magic constant) HARUS digunakan untuk referensi nama namespace.</a:t>
            </a:r>
            <a:endParaRPr b="0" i="0" sz="2300" u="none" cap="none" strike="noStrike">
              <a:solidFill>
                <a:schemeClr val="dk1"/>
              </a:solidFill>
              <a:latin typeface="Cambria"/>
              <a:ea typeface="Cambria"/>
              <a:cs typeface="Cambria"/>
              <a:sym typeface="Cambri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4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86" name="Google Shape;486;p4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87" name="Google Shape;487;p47"/>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488" name="Google Shape;488;p47"/>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489" name="Google Shape;489;p47"/>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Namespace (Contoh)</a:t>
            </a:r>
            <a:endParaRPr b="1" i="0" sz="2800" u="none" cap="none" strike="noStrike">
              <a:solidFill>
                <a:srgbClr val="002060"/>
              </a:solidFill>
              <a:latin typeface="Arial"/>
              <a:ea typeface="Arial"/>
              <a:cs typeface="Arial"/>
              <a:sym typeface="Arial"/>
            </a:endParaRPr>
          </a:p>
        </p:txBody>
      </p:sp>
      <p:sp>
        <p:nvSpPr>
          <p:cNvPr id="490" name="Google Shape;490;p47"/>
          <p:cNvSpPr txBox="1"/>
          <p:nvPr/>
        </p:nvSpPr>
        <p:spPr>
          <a:xfrm>
            <a:off x="363557" y="1689801"/>
            <a:ext cx="3160142" cy="3580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pic>
        <p:nvPicPr>
          <p:cNvPr id="491" name="Google Shape;491;p47"/>
          <p:cNvPicPr preferRelativeResize="0"/>
          <p:nvPr/>
        </p:nvPicPr>
        <p:blipFill rotWithShape="1">
          <a:blip r:embed="rId6">
            <a:alphaModFix/>
          </a:blip>
          <a:srcRect b="0" l="0" r="0" t="0"/>
          <a:stretch/>
        </p:blipFill>
        <p:spPr>
          <a:xfrm>
            <a:off x="595312" y="784977"/>
            <a:ext cx="7953375" cy="3933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4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97" name="Google Shape;497;p4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98" name="Google Shape;498;p48"/>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499" name="Google Shape;499;p48"/>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500" name="Google Shape;500;p48"/>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Komentar</a:t>
            </a:r>
            <a:endParaRPr b="1" i="0" sz="2800" u="none" cap="none" strike="noStrike">
              <a:solidFill>
                <a:srgbClr val="002060"/>
              </a:solidFill>
              <a:latin typeface="Arial"/>
              <a:ea typeface="Arial"/>
              <a:cs typeface="Arial"/>
              <a:sym typeface="Arial"/>
            </a:endParaRPr>
          </a:p>
        </p:txBody>
      </p:sp>
      <p:sp>
        <p:nvSpPr>
          <p:cNvPr id="501" name="Google Shape;501;p48"/>
          <p:cNvSpPr txBox="1"/>
          <p:nvPr/>
        </p:nvSpPr>
        <p:spPr>
          <a:xfrm>
            <a:off x="363557" y="1689801"/>
            <a:ext cx="3160142" cy="3580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502" name="Google Shape;502;p48"/>
          <p:cNvSpPr txBox="1"/>
          <p:nvPr/>
        </p:nvSpPr>
        <p:spPr>
          <a:xfrm>
            <a:off x="331181" y="861707"/>
            <a:ext cx="8350110" cy="3954842"/>
          </a:xfrm>
          <a:prstGeom prst="rect">
            <a:avLst/>
          </a:prstGeom>
          <a:noFill/>
          <a:ln>
            <a:noFill/>
          </a:ln>
        </p:spPr>
        <p:txBody>
          <a:bodyPr anchorCtr="0" anchor="t" bIns="45700" lIns="91425" spcFirstLastPara="1" rIns="91425" wrap="square" tIns="45700">
            <a:noAutofit/>
          </a:bodyPr>
          <a:lstStyle/>
          <a:p>
            <a:pPr indent="-330200" lvl="0" marL="457200" marR="0" rtl="0" algn="just">
              <a:lnSpc>
                <a:spcPct val="90000"/>
              </a:lnSpc>
              <a:spcBef>
                <a:spcPts val="1000"/>
              </a:spcBef>
              <a:spcAft>
                <a:spcPts val="0"/>
              </a:spcAft>
              <a:buClr>
                <a:schemeClr val="dk1"/>
              </a:buClr>
              <a:buSzPts val="1600"/>
              <a:buFont typeface="Cambria"/>
              <a:buChar char="•"/>
            </a:pPr>
            <a:r>
              <a:rPr b="0" i="0" lang="en-US" sz="1800" u="none" cap="none" strike="noStrike">
                <a:solidFill>
                  <a:schemeClr val="dk1"/>
                </a:solidFill>
                <a:latin typeface="Cambria"/>
                <a:ea typeface="Cambria"/>
                <a:cs typeface="Cambria"/>
                <a:sym typeface="Cambria"/>
              </a:rPr>
              <a:t>Komentar satu baris HARUS menggunakan dua garis miring ke depan ( // ).</a:t>
            </a:r>
            <a:endParaRPr b="0" i="0" sz="1200" u="none" cap="none" strike="noStrike">
              <a:solidFill>
                <a:srgbClr val="000000"/>
              </a:solidFill>
              <a:latin typeface="Cambria"/>
              <a:ea typeface="Cambria"/>
              <a:cs typeface="Cambria"/>
              <a:sym typeface="Cambria"/>
            </a:endParaRPr>
          </a:p>
          <a:p>
            <a:pPr indent="-330200" lvl="0" marL="457200" marR="0" rtl="0" algn="just">
              <a:lnSpc>
                <a:spcPct val="90000"/>
              </a:lnSpc>
              <a:spcBef>
                <a:spcPts val="1000"/>
              </a:spcBef>
              <a:spcAft>
                <a:spcPts val="0"/>
              </a:spcAft>
              <a:buClr>
                <a:schemeClr val="dk1"/>
              </a:buClr>
              <a:buSzPts val="1600"/>
              <a:buFont typeface="Cambria"/>
              <a:buChar char="•"/>
            </a:pPr>
            <a:r>
              <a:rPr b="0" i="0" lang="en-US" sz="1800" u="none" cap="none" strike="noStrike">
                <a:solidFill>
                  <a:schemeClr val="dk1"/>
                </a:solidFill>
                <a:latin typeface="Cambria"/>
                <a:ea typeface="Cambria"/>
                <a:cs typeface="Cambria"/>
                <a:sym typeface="Cambria"/>
              </a:rPr>
              <a:t>Komentar multi-baris HARUS menggunakan format blokir (/*……*/)</a:t>
            </a:r>
            <a:endParaRPr b="0" i="0" sz="1200" u="none" cap="none" strike="noStrike">
              <a:solidFill>
                <a:srgbClr val="000000"/>
              </a:solidFill>
              <a:latin typeface="Cambria"/>
              <a:ea typeface="Cambria"/>
              <a:cs typeface="Cambria"/>
              <a:sym typeface="Cambria"/>
            </a:endParaRPr>
          </a:p>
          <a:p>
            <a:pPr indent="-330200" lvl="0" marL="457200" marR="0" rtl="0" algn="just">
              <a:lnSpc>
                <a:spcPct val="90000"/>
              </a:lnSpc>
              <a:spcBef>
                <a:spcPts val="1000"/>
              </a:spcBef>
              <a:spcAft>
                <a:spcPts val="0"/>
              </a:spcAft>
              <a:buClr>
                <a:schemeClr val="dk1"/>
              </a:buClr>
              <a:buSzPts val="1600"/>
              <a:buFont typeface="Cambria"/>
              <a:buChar char="•"/>
            </a:pPr>
            <a:r>
              <a:rPr b="0" i="0" lang="en-US" sz="1800" u="none" cap="none" strike="noStrike">
                <a:solidFill>
                  <a:schemeClr val="dk1"/>
                </a:solidFill>
                <a:latin typeface="Cambria"/>
                <a:ea typeface="Cambria"/>
                <a:cs typeface="Cambria"/>
                <a:sym typeface="Cambria"/>
              </a:rPr>
              <a:t>Komentar header HARUS menggunakan format blokir.</a:t>
            </a:r>
            <a:endParaRPr b="0" i="0" sz="1200" u="none" cap="none" strike="noStrike">
              <a:solidFill>
                <a:srgbClr val="000000"/>
              </a:solidFill>
              <a:latin typeface="Cambria"/>
              <a:ea typeface="Cambria"/>
              <a:cs typeface="Cambria"/>
              <a:sym typeface="Cambria"/>
            </a:endParaRPr>
          </a:p>
          <a:p>
            <a:pPr indent="-330200" lvl="0" marL="457200" marR="0" rtl="0" algn="just">
              <a:lnSpc>
                <a:spcPct val="90000"/>
              </a:lnSpc>
              <a:spcBef>
                <a:spcPts val="1000"/>
              </a:spcBef>
              <a:spcAft>
                <a:spcPts val="0"/>
              </a:spcAft>
              <a:buClr>
                <a:schemeClr val="dk1"/>
              </a:buClr>
              <a:buSzPts val="1600"/>
              <a:buFont typeface="Cambria"/>
              <a:buChar char="•"/>
            </a:pPr>
            <a:r>
              <a:rPr b="0" i="0" lang="en-US" sz="1800" u="none" cap="none" strike="noStrike">
                <a:solidFill>
                  <a:schemeClr val="dk1"/>
                </a:solidFill>
                <a:latin typeface="Cambria"/>
                <a:ea typeface="Cambria"/>
                <a:cs typeface="Cambria"/>
                <a:sym typeface="Cambria"/>
              </a:rPr>
              <a:t>Komentar pembagi HARUS menggunakan format blok dengan 75 tanda bintang di antaranya.</a:t>
            </a:r>
            <a:endParaRPr b="0" i="0" sz="1200" u="none" cap="none" strike="noStrike">
              <a:solidFill>
                <a:srgbClr val="000000"/>
              </a:solidFill>
              <a:latin typeface="Cambria"/>
              <a:ea typeface="Cambria"/>
              <a:cs typeface="Cambria"/>
              <a:sym typeface="Cambria"/>
            </a:endParaRPr>
          </a:p>
          <a:p>
            <a:pPr indent="-330200" lvl="0" marL="457200" marR="0" rtl="0" algn="just">
              <a:lnSpc>
                <a:spcPct val="90000"/>
              </a:lnSpc>
              <a:spcBef>
                <a:spcPts val="1000"/>
              </a:spcBef>
              <a:spcAft>
                <a:spcPts val="0"/>
              </a:spcAft>
              <a:buClr>
                <a:schemeClr val="dk1"/>
              </a:buClr>
              <a:buSzPts val="1600"/>
              <a:buFont typeface="Cambria"/>
              <a:buChar char="•"/>
            </a:pPr>
            <a:r>
              <a:rPr b="0" i="0" lang="en-US" sz="1800" u="none" cap="none" strike="noStrike">
                <a:solidFill>
                  <a:schemeClr val="dk1"/>
                </a:solidFill>
                <a:latin typeface="Cambria"/>
                <a:ea typeface="Cambria"/>
                <a:cs typeface="Cambria"/>
                <a:sym typeface="Cambria"/>
              </a:rPr>
              <a:t>Komentar HARUS ada di jalur mereka sendiri.</a:t>
            </a:r>
            <a:endParaRPr b="0" i="0" sz="1200" u="none" cap="none" strike="noStrike">
              <a:solidFill>
                <a:srgbClr val="000000"/>
              </a:solidFill>
              <a:latin typeface="Cambria"/>
              <a:ea typeface="Cambria"/>
              <a:cs typeface="Cambria"/>
              <a:sym typeface="Cambria"/>
            </a:endParaRPr>
          </a:p>
          <a:p>
            <a:pPr indent="-330200" lvl="0" marL="457200" marR="0" rtl="0" algn="just">
              <a:lnSpc>
                <a:spcPct val="90000"/>
              </a:lnSpc>
              <a:spcBef>
                <a:spcPts val="1000"/>
              </a:spcBef>
              <a:spcAft>
                <a:spcPts val="0"/>
              </a:spcAft>
              <a:buClr>
                <a:schemeClr val="dk1"/>
              </a:buClr>
              <a:buSzPts val="1600"/>
              <a:buFont typeface="Cambria"/>
              <a:buChar char="•"/>
            </a:pPr>
            <a:r>
              <a:rPr b="0" i="0" lang="en-US" sz="1800" u="none" cap="none" strike="noStrike">
                <a:solidFill>
                  <a:schemeClr val="dk1"/>
                </a:solidFill>
                <a:latin typeface="Cambria"/>
                <a:ea typeface="Cambria"/>
                <a:cs typeface="Cambria"/>
                <a:sym typeface="Cambria"/>
              </a:rPr>
              <a:t>Blok kode HARUS dijelaskan atau dirangkum.</a:t>
            </a:r>
            <a:endParaRPr b="0" i="0" sz="1200" u="none" cap="none" strike="noStrike">
              <a:solidFill>
                <a:srgbClr val="000000"/>
              </a:solidFill>
              <a:latin typeface="Cambria"/>
              <a:ea typeface="Cambria"/>
              <a:cs typeface="Cambria"/>
              <a:sym typeface="Cambria"/>
            </a:endParaRPr>
          </a:p>
          <a:p>
            <a:pPr indent="-330200" lvl="0" marL="457200" marR="0" rtl="0" algn="just">
              <a:lnSpc>
                <a:spcPct val="90000"/>
              </a:lnSpc>
              <a:spcBef>
                <a:spcPts val="1000"/>
              </a:spcBef>
              <a:spcAft>
                <a:spcPts val="0"/>
              </a:spcAft>
              <a:buClr>
                <a:schemeClr val="dk1"/>
              </a:buClr>
              <a:buSzPts val="1600"/>
              <a:buFont typeface="Cambria"/>
              <a:buChar char="•"/>
            </a:pPr>
            <a:r>
              <a:rPr b="0" i="0" lang="en-US" sz="1800" u="none" cap="none" strike="noStrike">
                <a:solidFill>
                  <a:schemeClr val="dk1"/>
                </a:solidFill>
                <a:latin typeface="Cambria"/>
                <a:ea typeface="Cambria"/>
                <a:cs typeface="Cambria"/>
                <a:sym typeface="Cambria"/>
              </a:rPr>
              <a:t>Angka ambigu HARUS diklarifikasi.</a:t>
            </a:r>
            <a:endParaRPr b="0" i="0" sz="1200" u="none" cap="none" strike="noStrike">
              <a:solidFill>
                <a:srgbClr val="000000"/>
              </a:solidFill>
              <a:latin typeface="Cambria"/>
              <a:ea typeface="Cambria"/>
              <a:cs typeface="Cambria"/>
              <a:sym typeface="Cambria"/>
            </a:endParaRPr>
          </a:p>
          <a:p>
            <a:pPr indent="-330200" lvl="0" marL="457200" marR="0" rtl="0" algn="just">
              <a:lnSpc>
                <a:spcPct val="90000"/>
              </a:lnSpc>
              <a:spcBef>
                <a:spcPts val="1000"/>
              </a:spcBef>
              <a:spcAft>
                <a:spcPts val="0"/>
              </a:spcAft>
              <a:buClr>
                <a:schemeClr val="dk1"/>
              </a:buClr>
              <a:buSzPts val="1600"/>
              <a:buFont typeface="Cambria"/>
              <a:buChar char="•"/>
            </a:pPr>
            <a:r>
              <a:rPr b="0" i="0" lang="en-US" sz="1800" u="none" cap="none" strike="noStrike">
                <a:solidFill>
                  <a:schemeClr val="dk1"/>
                </a:solidFill>
                <a:latin typeface="Cambria"/>
                <a:ea typeface="Cambria"/>
                <a:cs typeface="Cambria"/>
                <a:sym typeface="Cambria"/>
              </a:rPr>
              <a:t>Variabel eksternal HARUS diklarifikasi.</a:t>
            </a:r>
            <a:endParaRPr b="0" i="0" sz="1800" u="none" cap="none" strike="noStrike">
              <a:solidFill>
                <a:schemeClr val="dk1"/>
              </a:solidFill>
              <a:latin typeface="Cambria"/>
              <a:ea typeface="Cambria"/>
              <a:cs typeface="Cambria"/>
              <a:sym typeface="Cambri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4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08" name="Google Shape;508;p4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09" name="Google Shape;509;p49"/>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510" name="Google Shape;510;p49"/>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511" name="Google Shape;511;p49"/>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Keyword Include/Require Once</a:t>
            </a:r>
            <a:endParaRPr b="1" i="0" sz="2800" u="none" cap="none" strike="noStrike">
              <a:solidFill>
                <a:srgbClr val="002060"/>
              </a:solidFill>
              <a:latin typeface="Arial"/>
              <a:ea typeface="Arial"/>
              <a:cs typeface="Arial"/>
              <a:sym typeface="Arial"/>
            </a:endParaRPr>
          </a:p>
        </p:txBody>
      </p:sp>
      <p:sp>
        <p:nvSpPr>
          <p:cNvPr id="512" name="Google Shape;512;p49"/>
          <p:cNvSpPr txBox="1"/>
          <p:nvPr/>
        </p:nvSpPr>
        <p:spPr>
          <a:xfrm>
            <a:off x="363557" y="1689801"/>
            <a:ext cx="3160142" cy="3580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513" name="Google Shape;513;p49"/>
          <p:cNvSpPr txBox="1"/>
          <p:nvPr/>
        </p:nvSpPr>
        <p:spPr>
          <a:xfrm>
            <a:off x="331181" y="861707"/>
            <a:ext cx="8350110" cy="3954842"/>
          </a:xfrm>
          <a:prstGeom prst="rect">
            <a:avLst/>
          </a:prstGeom>
          <a:noFill/>
          <a:ln>
            <a:noFill/>
          </a:ln>
        </p:spPr>
        <p:txBody>
          <a:bodyPr anchorCtr="0" anchor="t" bIns="45700" lIns="91425" spcFirstLastPara="1" rIns="91425" wrap="square" tIns="45700">
            <a:noAutofit/>
          </a:bodyPr>
          <a:lstStyle/>
          <a:p>
            <a:pPr indent="-228600" lvl="0" marL="457200" marR="0" rtl="0" algn="just">
              <a:lnSpc>
                <a:spcPct val="90000"/>
              </a:lnSpc>
              <a:spcBef>
                <a:spcPts val="1000"/>
              </a:spcBef>
              <a:spcAft>
                <a:spcPts val="0"/>
              </a:spcAft>
              <a:buClr>
                <a:schemeClr val="dk1"/>
              </a:buClr>
              <a:buSzPts val="1800"/>
              <a:buFont typeface="Arial"/>
              <a:buNone/>
            </a:pPr>
            <a:r>
              <a:t/>
            </a:r>
            <a:endParaRPr b="0" i="0" sz="2000" u="none" cap="none" strike="noStrike">
              <a:solidFill>
                <a:schemeClr val="dk1"/>
              </a:solidFill>
              <a:latin typeface="Arial"/>
              <a:ea typeface="Arial"/>
              <a:cs typeface="Arial"/>
              <a:sym typeface="Arial"/>
            </a:endParaRPr>
          </a:p>
        </p:txBody>
      </p:sp>
      <p:sp>
        <p:nvSpPr>
          <p:cNvPr id="514" name="Google Shape;514;p49"/>
          <p:cNvSpPr txBox="1"/>
          <p:nvPr/>
        </p:nvSpPr>
        <p:spPr>
          <a:xfrm>
            <a:off x="424501" y="997303"/>
            <a:ext cx="8256790" cy="163121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Cambria"/>
              <a:buChar char="•"/>
            </a:pPr>
            <a:r>
              <a:rPr b="0" i="0" lang="en-US" sz="2000" u="none" cap="none" strike="noStrike">
                <a:solidFill>
                  <a:srgbClr val="000000"/>
                </a:solidFill>
                <a:latin typeface="Cambria"/>
                <a:ea typeface="Cambria"/>
                <a:cs typeface="Cambria"/>
                <a:sym typeface="Cambria"/>
              </a:rPr>
              <a:t>Biasakan selalu menggunakan include_once atau require_once</a:t>
            </a:r>
            <a:endParaRPr b="0" i="0" sz="2000" u="none" cap="none" strike="noStrike">
              <a:solidFill>
                <a:srgbClr val="000000"/>
              </a:solidFill>
              <a:latin typeface="Cambria"/>
              <a:ea typeface="Cambria"/>
              <a:cs typeface="Cambria"/>
              <a:sym typeface="Cambria"/>
            </a:endParaRPr>
          </a:p>
          <a:p>
            <a:pPr indent="-342900" lvl="0" marL="342900" marR="0" rtl="0" algn="l">
              <a:lnSpc>
                <a:spcPct val="100000"/>
              </a:lnSpc>
              <a:spcBef>
                <a:spcPts val="0"/>
              </a:spcBef>
              <a:spcAft>
                <a:spcPts val="0"/>
              </a:spcAft>
              <a:buClr>
                <a:srgbClr val="000000"/>
              </a:buClr>
              <a:buSzPts val="2000"/>
              <a:buFont typeface="Cambria"/>
              <a:buChar char="•"/>
            </a:pPr>
            <a:r>
              <a:rPr b="0" i="0" lang="en-US" sz="2000" u="none" cap="none" strike="noStrike">
                <a:solidFill>
                  <a:srgbClr val="000000"/>
                </a:solidFill>
                <a:latin typeface="Cambria"/>
                <a:ea typeface="Cambria"/>
                <a:cs typeface="Cambria"/>
                <a:sym typeface="Cambria"/>
              </a:rPr>
              <a:t>Tidak perlu menggunakan parenthesis / tanda kurung buka-kurung tutup</a:t>
            </a:r>
            <a:endParaRPr b="0" i="0" sz="2000" u="none" cap="none" strike="noStrike">
              <a:solidFill>
                <a:srgbClr val="000000"/>
              </a:solidFill>
              <a:latin typeface="Cambria"/>
              <a:ea typeface="Cambria"/>
              <a:cs typeface="Cambria"/>
              <a:sym typeface="Cambria"/>
            </a:endParaRPr>
          </a:p>
          <a:p>
            <a:pPr indent="-342900" lvl="0" marL="342900" marR="0" rtl="0" algn="l">
              <a:lnSpc>
                <a:spcPct val="100000"/>
              </a:lnSpc>
              <a:spcBef>
                <a:spcPts val="0"/>
              </a:spcBef>
              <a:spcAft>
                <a:spcPts val="0"/>
              </a:spcAft>
              <a:buClr>
                <a:srgbClr val="000000"/>
              </a:buClr>
              <a:buSzPts val="2000"/>
              <a:buFont typeface="Cambria"/>
              <a:buChar char="•"/>
            </a:pPr>
            <a:r>
              <a:rPr b="0" i="0" lang="en-US" sz="2000" u="none" cap="none" strike="noStrike">
                <a:solidFill>
                  <a:srgbClr val="000000"/>
                </a:solidFill>
                <a:latin typeface="Cambria"/>
                <a:ea typeface="Cambria"/>
                <a:cs typeface="Cambria"/>
                <a:sym typeface="Cambria"/>
              </a:rPr>
              <a:t>Tujuan penggunaan include harus terdokumentasikan menggunakan komentar</a:t>
            </a:r>
            <a:endParaRPr b="0" i="0" sz="2000" u="none" cap="none" strike="noStrike">
              <a:solidFill>
                <a:srgbClr val="000000"/>
              </a:solidFill>
              <a:latin typeface="Cambria"/>
              <a:ea typeface="Cambria"/>
              <a:cs typeface="Cambria"/>
              <a:sym typeface="Cambria"/>
            </a:endParaRPr>
          </a:p>
        </p:txBody>
      </p:sp>
      <p:pic>
        <p:nvPicPr>
          <p:cNvPr id="515" name="Google Shape;515;p49"/>
          <p:cNvPicPr preferRelativeResize="0"/>
          <p:nvPr/>
        </p:nvPicPr>
        <p:blipFill rotWithShape="1">
          <a:blip r:embed="rId6">
            <a:alphaModFix/>
          </a:blip>
          <a:srcRect b="0" l="0" r="0" t="0"/>
          <a:stretch/>
        </p:blipFill>
        <p:spPr>
          <a:xfrm>
            <a:off x="2600334" y="2628519"/>
            <a:ext cx="3469960" cy="230473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5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21" name="Google Shape;521;p5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22" name="Google Shape;522;p50"/>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523" name="Google Shape;523;p50"/>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524" name="Google Shape;524;p50"/>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Formatting</a:t>
            </a:r>
            <a:endParaRPr b="1" i="0" sz="2800" u="none" cap="none" strike="noStrike">
              <a:solidFill>
                <a:srgbClr val="002060"/>
              </a:solidFill>
              <a:latin typeface="Arial"/>
              <a:ea typeface="Arial"/>
              <a:cs typeface="Arial"/>
              <a:sym typeface="Arial"/>
            </a:endParaRPr>
          </a:p>
        </p:txBody>
      </p:sp>
      <p:sp>
        <p:nvSpPr>
          <p:cNvPr id="525" name="Google Shape;525;p50"/>
          <p:cNvSpPr txBox="1"/>
          <p:nvPr/>
        </p:nvSpPr>
        <p:spPr>
          <a:xfrm>
            <a:off x="363557" y="1689801"/>
            <a:ext cx="3160142" cy="3580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526" name="Google Shape;526;p50"/>
          <p:cNvSpPr txBox="1"/>
          <p:nvPr/>
        </p:nvSpPr>
        <p:spPr>
          <a:xfrm>
            <a:off x="331181" y="861707"/>
            <a:ext cx="8350110" cy="3954842"/>
          </a:xfrm>
          <a:prstGeom prst="rect">
            <a:avLst/>
          </a:prstGeom>
          <a:noFill/>
          <a:ln>
            <a:noFill/>
          </a:ln>
        </p:spPr>
        <p:txBody>
          <a:bodyPr anchorCtr="0" anchor="t" bIns="45700" lIns="91425" spcFirstLastPara="1" rIns="91425" wrap="square" tIns="45700">
            <a:noAutofit/>
          </a:bodyPr>
          <a:lstStyle/>
          <a:p>
            <a:pPr indent="-228600" lvl="0" marL="457200" marR="0" rtl="0" algn="just">
              <a:lnSpc>
                <a:spcPct val="90000"/>
              </a:lnSpc>
              <a:spcBef>
                <a:spcPts val="1000"/>
              </a:spcBef>
              <a:spcAft>
                <a:spcPts val="0"/>
              </a:spcAft>
              <a:buClr>
                <a:schemeClr val="dk1"/>
              </a:buClr>
              <a:buSzPts val="1800"/>
              <a:buFont typeface="Arial"/>
              <a:buNone/>
            </a:pPr>
            <a:r>
              <a:t/>
            </a:r>
            <a:endParaRPr b="0" i="0" sz="2000" u="none" cap="none" strike="noStrike">
              <a:solidFill>
                <a:schemeClr val="dk1"/>
              </a:solidFill>
              <a:latin typeface="Arial"/>
              <a:ea typeface="Arial"/>
              <a:cs typeface="Arial"/>
              <a:sym typeface="Arial"/>
            </a:endParaRPr>
          </a:p>
        </p:txBody>
      </p:sp>
      <p:sp>
        <p:nvSpPr>
          <p:cNvPr id="527" name="Google Shape;527;p50"/>
          <p:cNvSpPr txBox="1"/>
          <p:nvPr/>
        </p:nvSpPr>
        <p:spPr>
          <a:xfrm>
            <a:off x="424501" y="997303"/>
            <a:ext cx="8256790" cy="4185761"/>
          </a:xfrm>
          <a:prstGeom prst="rect">
            <a:avLst/>
          </a:prstGeom>
          <a:noFill/>
          <a:ln>
            <a:noFill/>
          </a:ln>
        </p:spPr>
        <p:txBody>
          <a:bodyPr anchorCtr="0" anchor="t" bIns="45700" lIns="91425" spcFirstLastPara="1" rIns="91425" wrap="square" tIns="45700">
            <a:spAutoFit/>
          </a:bodyPr>
          <a:lstStyle/>
          <a:p>
            <a:pPr indent="-330200" lvl="0" marL="342900" marR="0" rtl="0" algn="just">
              <a:lnSpc>
                <a:spcPct val="100000"/>
              </a:lnSpc>
              <a:spcBef>
                <a:spcPts val="0"/>
              </a:spcBef>
              <a:spcAft>
                <a:spcPts val="0"/>
              </a:spcAft>
              <a:buClr>
                <a:srgbClr val="000000"/>
              </a:buClr>
              <a:buSzPts val="1700"/>
              <a:buFont typeface="Cambria"/>
              <a:buChar char="•"/>
            </a:pPr>
            <a:r>
              <a:rPr b="0" i="0" lang="en-US" sz="1700" u="none" cap="none" strike="noStrike">
                <a:solidFill>
                  <a:srgbClr val="000000"/>
                </a:solidFill>
                <a:latin typeface="Cambria"/>
                <a:ea typeface="Cambria"/>
                <a:cs typeface="Cambria"/>
                <a:sym typeface="Cambria"/>
              </a:rPr>
              <a:t>Panjang baris tidak boleh melebihi 80 karakter, kecuali baris tersebut berupan text.</a:t>
            </a:r>
            <a:endParaRPr b="0" i="0" sz="1200" u="none" cap="none" strike="noStrike">
              <a:solidFill>
                <a:srgbClr val="000000"/>
              </a:solidFill>
              <a:latin typeface="Cambria"/>
              <a:ea typeface="Cambria"/>
              <a:cs typeface="Cambria"/>
              <a:sym typeface="Cambria"/>
            </a:endParaRPr>
          </a:p>
          <a:p>
            <a:pPr indent="-222250" lvl="0" marL="342900" marR="0" rtl="0" algn="just">
              <a:lnSpc>
                <a:spcPct val="100000"/>
              </a:lnSpc>
              <a:spcBef>
                <a:spcPts val="0"/>
              </a:spcBef>
              <a:spcAft>
                <a:spcPts val="0"/>
              </a:spcAft>
              <a:buClr>
                <a:srgbClr val="000000"/>
              </a:buClr>
              <a:buSzPts val="1900"/>
              <a:buFont typeface="Arial"/>
              <a:buNone/>
            </a:pPr>
            <a:r>
              <a:t/>
            </a:r>
            <a:endParaRPr b="0" i="0" sz="1700" u="none" cap="none" strike="noStrike">
              <a:solidFill>
                <a:srgbClr val="000000"/>
              </a:solidFill>
              <a:latin typeface="Cambria"/>
              <a:ea typeface="Cambria"/>
              <a:cs typeface="Cambria"/>
              <a:sym typeface="Cambria"/>
            </a:endParaRPr>
          </a:p>
          <a:p>
            <a:pPr indent="-330200" lvl="0" marL="342900" marR="0" rtl="0" algn="just">
              <a:lnSpc>
                <a:spcPct val="100000"/>
              </a:lnSpc>
              <a:spcBef>
                <a:spcPts val="0"/>
              </a:spcBef>
              <a:spcAft>
                <a:spcPts val="0"/>
              </a:spcAft>
              <a:buClr>
                <a:srgbClr val="000000"/>
              </a:buClr>
              <a:buSzPts val="1700"/>
              <a:buFont typeface="Cambria"/>
              <a:buChar char="•"/>
            </a:pPr>
            <a:r>
              <a:rPr b="0" i="0" lang="en-US" sz="1700" u="none" cap="none" strike="noStrike">
                <a:solidFill>
                  <a:srgbClr val="000000"/>
                </a:solidFill>
                <a:latin typeface="Cambria"/>
                <a:ea typeface="Cambria"/>
                <a:cs typeface="Cambria"/>
                <a:sym typeface="Cambria"/>
              </a:rPr>
              <a:t>Indentasi baris harus menggunakan tab.</a:t>
            </a:r>
            <a:endParaRPr b="0" i="0" sz="1200" u="none" cap="none" strike="noStrike">
              <a:solidFill>
                <a:srgbClr val="000000"/>
              </a:solidFill>
              <a:latin typeface="Cambria"/>
              <a:ea typeface="Cambria"/>
              <a:cs typeface="Cambria"/>
              <a:sym typeface="Cambria"/>
            </a:endParaRPr>
          </a:p>
          <a:p>
            <a:pPr indent="-222250" lvl="0" marL="342900" marR="0" rtl="0" algn="just">
              <a:lnSpc>
                <a:spcPct val="100000"/>
              </a:lnSpc>
              <a:spcBef>
                <a:spcPts val="0"/>
              </a:spcBef>
              <a:spcAft>
                <a:spcPts val="0"/>
              </a:spcAft>
              <a:buClr>
                <a:srgbClr val="000000"/>
              </a:buClr>
              <a:buSzPts val="1900"/>
              <a:buFont typeface="Arial"/>
              <a:buNone/>
            </a:pPr>
            <a:r>
              <a:t/>
            </a:r>
            <a:endParaRPr b="0" i="0" sz="1700" u="none" cap="none" strike="noStrike">
              <a:solidFill>
                <a:srgbClr val="000000"/>
              </a:solidFill>
              <a:latin typeface="Cambria"/>
              <a:ea typeface="Cambria"/>
              <a:cs typeface="Cambria"/>
              <a:sym typeface="Cambria"/>
            </a:endParaRPr>
          </a:p>
          <a:p>
            <a:pPr indent="-330200" lvl="0" marL="342900" marR="0" rtl="0" algn="just">
              <a:lnSpc>
                <a:spcPct val="100000"/>
              </a:lnSpc>
              <a:spcBef>
                <a:spcPts val="0"/>
              </a:spcBef>
              <a:spcAft>
                <a:spcPts val="0"/>
              </a:spcAft>
              <a:buClr>
                <a:srgbClr val="000000"/>
              </a:buClr>
              <a:buSzPts val="1700"/>
              <a:buFont typeface="Cambria"/>
              <a:buChar char="•"/>
            </a:pPr>
            <a:r>
              <a:rPr b="0" i="0" lang="en-US" sz="1700" u="none" cap="none" strike="noStrike">
                <a:solidFill>
                  <a:srgbClr val="000000"/>
                </a:solidFill>
                <a:latin typeface="Cambria"/>
                <a:ea typeface="Cambria"/>
                <a:cs typeface="Cambria"/>
                <a:sym typeface="Cambria"/>
              </a:rPr>
              <a:t>Baris kosong (dua kali enter) harus ditambahkan diantara dua kode logical block</a:t>
            </a:r>
            <a:endParaRPr b="0" i="0" sz="1200" u="none" cap="none" strike="noStrike">
              <a:solidFill>
                <a:srgbClr val="000000"/>
              </a:solidFill>
              <a:latin typeface="Cambria"/>
              <a:ea typeface="Cambria"/>
              <a:cs typeface="Cambria"/>
              <a:sym typeface="Cambria"/>
            </a:endParaRPr>
          </a:p>
          <a:p>
            <a:pPr indent="-222250" lvl="0" marL="342900" marR="0" rtl="0" algn="just">
              <a:lnSpc>
                <a:spcPct val="100000"/>
              </a:lnSpc>
              <a:spcBef>
                <a:spcPts val="0"/>
              </a:spcBef>
              <a:spcAft>
                <a:spcPts val="0"/>
              </a:spcAft>
              <a:buClr>
                <a:srgbClr val="000000"/>
              </a:buClr>
              <a:buSzPts val="1900"/>
              <a:buFont typeface="Arial"/>
              <a:buNone/>
            </a:pPr>
            <a:r>
              <a:t/>
            </a:r>
            <a:endParaRPr b="0" i="0" sz="1700" u="none" cap="none" strike="noStrike">
              <a:solidFill>
                <a:srgbClr val="000000"/>
              </a:solidFill>
              <a:latin typeface="Cambria"/>
              <a:ea typeface="Cambria"/>
              <a:cs typeface="Cambria"/>
              <a:sym typeface="Cambria"/>
            </a:endParaRPr>
          </a:p>
          <a:p>
            <a:pPr indent="-330200" lvl="0" marL="342900" marR="0" rtl="0" algn="just">
              <a:lnSpc>
                <a:spcPct val="100000"/>
              </a:lnSpc>
              <a:spcBef>
                <a:spcPts val="0"/>
              </a:spcBef>
              <a:spcAft>
                <a:spcPts val="0"/>
              </a:spcAft>
              <a:buClr>
                <a:srgbClr val="000000"/>
              </a:buClr>
              <a:buSzPts val="1700"/>
              <a:buFont typeface="Cambria"/>
              <a:buChar char="•"/>
            </a:pPr>
            <a:r>
              <a:rPr b="0" i="0" lang="en-US" sz="1700" u="none" cap="none" strike="noStrike">
                <a:solidFill>
                  <a:srgbClr val="000000"/>
                </a:solidFill>
                <a:latin typeface="Cambria"/>
                <a:ea typeface="Cambria"/>
                <a:cs typeface="Cambria"/>
                <a:sym typeface="Cambria"/>
              </a:rPr>
              <a:t>Meratakan teks harus menggunakan spasi</a:t>
            </a:r>
            <a:endParaRPr b="0" i="0" sz="1700" u="none" cap="none" strike="noStrike">
              <a:solidFill>
                <a:srgbClr val="000000"/>
              </a:solidFill>
              <a:latin typeface="Cambria"/>
              <a:ea typeface="Cambria"/>
              <a:cs typeface="Cambria"/>
              <a:sym typeface="Cambria"/>
            </a:endParaRPr>
          </a:p>
          <a:p>
            <a:pPr indent="-222250" lvl="0" marL="342900" marR="0" rtl="0" algn="just">
              <a:lnSpc>
                <a:spcPct val="100000"/>
              </a:lnSpc>
              <a:spcBef>
                <a:spcPts val="0"/>
              </a:spcBef>
              <a:spcAft>
                <a:spcPts val="0"/>
              </a:spcAft>
              <a:buClr>
                <a:srgbClr val="000000"/>
              </a:buClr>
              <a:buSzPts val="1900"/>
              <a:buFont typeface="Arial"/>
              <a:buNone/>
            </a:pPr>
            <a:r>
              <a:t/>
            </a:r>
            <a:endParaRPr b="0" i="0" sz="1700" u="none" cap="none" strike="noStrike">
              <a:solidFill>
                <a:srgbClr val="000000"/>
              </a:solidFill>
              <a:latin typeface="Cambria"/>
              <a:ea typeface="Cambria"/>
              <a:cs typeface="Cambria"/>
              <a:sym typeface="Cambria"/>
            </a:endParaRPr>
          </a:p>
          <a:p>
            <a:pPr indent="-330200" lvl="0" marL="342900" marR="0" rtl="0" algn="just">
              <a:lnSpc>
                <a:spcPct val="100000"/>
              </a:lnSpc>
              <a:spcBef>
                <a:spcPts val="0"/>
              </a:spcBef>
              <a:spcAft>
                <a:spcPts val="0"/>
              </a:spcAft>
              <a:buClr>
                <a:srgbClr val="000000"/>
              </a:buClr>
              <a:buSzPts val="1700"/>
              <a:buFont typeface="Cambria"/>
              <a:buChar char="•"/>
            </a:pPr>
            <a:r>
              <a:rPr b="0" i="0" lang="en-US" sz="1700" u="none" cap="none" strike="noStrike">
                <a:solidFill>
                  <a:srgbClr val="000000"/>
                </a:solidFill>
                <a:latin typeface="Cambria"/>
                <a:ea typeface="Cambria"/>
                <a:cs typeface="Cambria"/>
                <a:sym typeface="Cambria"/>
              </a:rPr>
              <a:t>Dua spasi kosong tidak boleh digunakan setelah pernyataan (statement) atau dua koma atau baris baru.</a:t>
            </a:r>
            <a:endParaRPr b="0" i="0" sz="1200" u="none" cap="none" strike="noStrike">
              <a:solidFill>
                <a:srgbClr val="000000"/>
              </a:solidFill>
              <a:latin typeface="Cambria"/>
              <a:ea typeface="Cambria"/>
              <a:cs typeface="Cambria"/>
              <a:sym typeface="Cambria"/>
            </a:endParaRPr>
          </a:p>
          <a:p>
            <a:pPr indent="-222250" lvl="0" marL="342900" marR="0" rtl="0" algn="just">
              <a:lnSpc>
                <a:spcPct val="100000"/>
              </a:lnSpc>
              <a:spcBef>
                <a:spcPts val="0"/>
              </a:spcBef>
              <a:spcAft>
                <a:spcPts val="0"/>
              </a:spcAft>
              <a:buClr>
                <a:srgbClr val="000000"/>
              </a:buClr>
              <a:buSzPts val="1900"/>
              <a:buFont typeface="Arial"/>
              <a:buNone/>
            </a:pPr>
            <a:r>
              <a:t/>
            </a:r>
            <a:endParaRPr b="0" i="0" sz="1700" u="none" cap="none" strike="noStrike">
              <a:solidFill>
                <a:srgbClr val="000000"/>
              </a:solidFill>
              <a:latin typeface="Cambria"/>
              <a:ea typeface="Cambria"/>
              <a:cs typeface="Cambria"/>
              <a:sym typeface="Cambria"/>
            </a:endParaRPr>
          </a:p>
          <a:p>
            <a:pPr indent="-330200" lvl="0" marL="342900" marR="0" rtl="0" algn="just">
              <a:lnSpc>
                <a:spcPct val="100000"/>
              </a:lnSpc>
              <a:spcBef>
                <a:spcPts val="0"/>
              </a:spcBef>
              <a:spcAft>
                <a:spcPts val="0"/>
              </a:spcAft>
              <a:buClr>
                <a:srgbClr val="000000"/>
              </a:buClr>
              <a:buSzPts val="1700"/>
              <a:buFont typeface="Cambria"/>
              <a:buChar char="•"/>
            </a:pPr>
            <a:r>
              <a:rPr b="0" i="0" lang="en-US" sz="1700" u="none" cap="none" strike="noStrike">
                <a:solidFill>
                  <a:srgbClr val="000000"/>
                </a:solidFill>
                <a:latin typeface="Cambria"/>
                <a:ea typeface="Cambria"/>
                <a:cs typeface="Cambria"/>
                <a:sym typeface="Cambria"/>
              </a:rPr>
              <a:t>Kata kunci (keyword) harus menggunakan huruf kecil (lowercase)</a:t>
            </a:r>
            <a:endParaRPr b="0" i="0" sz="1700" u="none" cap="none" strike="noStrike">
              <a:solidFill>
                <a:srgbClr val="000000"/>
              </a:solidFill>
              <a:latin typeface="Cambria"/>
              <a:ea typeface="Cambria"/>
              <a:cs typeface="Cambria"/>
              <a:sym typeface="Cambri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5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33" name="Google Shape;533;p5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34" name="Google Shape;534;p51"/>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535" name="Google Shape;535;p51"/>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536" name="Google Shape;536;p51"/>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Cambria"/>
                <a:ea typeface="Cambria"/>
                <a:cs typeface="Cambria"/>
                <a:sym typeface="Cambria"/>
              </a:rPr>
              <a:t>Formatting (2)</a:t>
            </a:r>
            <a:endParaRPr b="1" i="0" sz="2800" u="none" cap="none" strike="noStrike">
              <a:solidFill>
                <a:srgbClr val="002060"/>
              </a:solidFill>
              <a:latin typeface="Cambria"/>
              <a:ea typeface="Cambria"/>
              <a:cs typeface="Cambria"/>
              <a:sym typeface="Cambria"/>
            </a:endParaRPr>
          </a:p>
        </p:txBody>
      </p:sp>
      <p:sp>
        <p:nvSpPr>
          <p:cNvPr id="537" name="Google Shape;537;p51"/>
          <p:cNvSpPr txBox="1"/>
          <p:nvPr/>
        </p:nvSpPr>
        <p:spPr>
          <a:xfrm>
            <a:off x="363557" y="1689801"/>
            <a:ext cx="3160142" cy="3580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538" name="Google Shape;538;p51"/>
          <p:cNvSpPr txBox="1"/>
          <p:nvPr/>
        </p:nvSpPr>
        <p:spPr>
          <a:xfrm>
            <a:off x="331181" y="861707"/>
            <a:ext cx="8350110" cy="3954842"/>
          </a:xfrm>
          <a:prstGeom prst="rect">
            <a:avLst/>
          </a:prstGeom>
          <a:noFill/>
          <a:ln>
            <a:noFill/>
          </a:ln>
        </p:spPr>
        <p:txBody>
          <a:bodyPr anchorCtr="0" anchor="t" bIns="45700" lIns="91425" spcFirstLastPara="1" rIns="91425" wrap="square" tIns="45700">
            <a:noAutofit/>
          </a:bodyPr>
          <a:lstStyle/>
          <a:p>
            <a:pPr indent="-228600" lvl="0" marL="457200" marR="0" rtl="0" algn="just">
              <a:lnSpc>
                <a:spcPct val="90000"/>
              </a:lnSpc>
              <a:spcBef>
                <a:spcPts val="1000"/>
              </a:spcBef>
              <a:spcAft>
                <a:spcPts val="0"/>
              </a:spcAft>
              <a:buClr>
                <a:schemeClr val="dk1"/>
              </a:buClr>
              <a:buSzPts val="1800"/>
              <a:buFont typeface="Arial"/>
              <a:buNone/>
            </a:pPr>
            <a:r>
              <a:t/>
            </a:r>
            <a:endParaRPr b="0" i="0" sz="2000" u="none" cap="none" strike="noStrike">
              <a:solidFill>
                <a:schemeClr val="dk1"/>
              </a:solidFill>
              <a:latin typeface="Arial"/>
              <a:ea typeface="Arial"/>
              <a:cs typeface="Arial"/>
              <a:sym typeface="Arial"/>
            </a:endParaRPr>
          </a:p>
        </p:txBody>
      </p:sp>
      <p:sp>
        <p:nvSpPr>
          <p:cNvPr id="539" name="Google Shape;539;p51"/>
          <p:cNvSpPr txBox="1"/>
          <p:nvPr/>
        </p:nvSpPr>
        <p:spPr>
          <a:xfrm>
            <a:off x="424501" y="997303"/>
            <a:ext cx="8256790" cy="4154984"/>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2200"/>
              <a:buFont typeface="Cambria"/>
              <a:buChar char="•"/>
            </a:pPr>
            <a:r>
              <a:rPr b="0" i="0" lang="en-US" sz="2200" u="none" cap="none" strike="noStrike">
                <a:solidFill>
                  <a:srgbClr val="000000"/>
                </a:solidFill>
                <a:latin typeface="Cambria"/>
                <a:ea typeface="Cambria"/>
                <a:cs typeface="Cambria"/>
                <a:sym typeface="Cambria"/>
              </a:rPr>
              <a:t>Penamaan variabel harus menggunakan huruf kecil dan kata-kata harus dipisahkan oleh garis bawah.</a:t>
            </a:r>
            <a:endParaRPr b="0" i="0" sz="1400" u="none" cap="none" strike="noStrike">
              <a:solidFill>
                <a:srgbClr val="000000"/>
              </a:solidFill>
              <a:latin typeface="Cambria"/>
              <a:ea typeface="Cambria"/>
              <a:cs typeface="Cambria"/>
              <a:sym typeface="Cambria"/>
            </a:endParaRPr>
          </a:p>
          <a:p>
            <a:pPr indent="-203200" lvl="0" marL="34290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2200"/>
              <a:buFont typeface="Cambria"/>
              <a:buChar char="•"/>
            </a:pPr>
            <a:r>
              <a:rPr b="0" i="0" lang="en-US" sz="2200" u="none" cap="none" strike="noStrike">
                <a:solidFill>
                  <a:srgbClr val="000000"/>
                </a:solidFill>
                <a:latin typeface="Cambria"/>
                <a:ea typeface="Cambria"/>
                <a:cs typeface="Cambria"/>
                <a:sym typeface="Cambria"/>
              </a:rPr>
              <a:t>Variabel global harus dinyatakan satu variabel per baris dan harus diindentasi setelah yang pertama.</a:t>
            </a:r>
            <a:endParaRPr b="0" i="0" sz="1400" u="none" cap="none" strike="noStrike">
              <a:solidFill>
                <a:srgbClr val="000000"/>
              </a:solidFill>
              <a:latin typeface="Cambria"/>
              <a:ea typeface="Cambria"/>
              <a:cs typeface="Cambria"/>
              <a:sym typeface="Cambria"/>
            </a:endParaRPr>
          </a:p>
          <a:p>
            <a:pPr indent="-203200" lvl="0" marL="34290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2200"/>
              <a:buFont typeface="Cambria"/>
              <a:buChar char="•"/>
            </a:pPr>
            <a:r>
              <a:rPr b="0" i="0" lang="en-US" sz="2200" u="none" cap="none" strike="noStrike">
                <a:solidFill>
                  <a:srgbClr val="000000"/>
                </a:solidFill>
                <a:latin typeface="Cambria"/>
                <a:ea typeface="Cambria"/>
                <a:cs typeface="Cambria"/>
                <a:sym typeface="Cambria"/>
              </a:rPr>
              <a:t>Konstanta HARUS menggunakan huruf besar semua dan kata-kata HARUS dipisahkan oleh garis bawah.</a:t>
            </a:r>
            <a:endParaRPr b="0" i="0" sz="1400" u="none" cap="none" strike="noStrike">
              <a:solidFill>
                <a:srgbClr val="000000"/>
              </a:solidFill>
              <a:latin typeface="Cambria"/>
              <a:ea typeface="Cambria"/>
              <a:cs typeface="Cambria"/>
              <a:sym typeface="Cambria"/>
            </a:endParaRPr>
          </a:p>
          <a:p>
            <a:pPr indent="-203200" lvl="0" marL="34290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2200"/>
              <a:buFont typeface="Cambria"/>
              <a:buChar char="•"/>
            </a:pPr>
            <a:r>
              <a:rPr b="0" i="0" lang="en-US" sz="2200" u="none" cap="none" strike="noStrike">
                <a:solidFill>
                  <a:srgbClr val="000000"/>
                </a:solidFill>
                <a:latin typeface="Cambria"/>
                <a:ea typeface="Cambria"/>
                <a:cs typeface="Cambria"/>
                <a:sym typeface="Cambria"/>
              </a:rPr>
              <a:t>Pernyataan/ Statement HARUS ditempatkan pada baris sendiri dan HARUS diakhiri dengan tanda titik koma.</a:t>
            </a:r>
            <a:endParaRPr b="0" i="0" sz="14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Cambria"/>
              <a:ea typeface="Cambria"/>
              <a:cs typeface="Cambria"/>
              <a:sym typeface="Cambri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5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45" name="Google Shape;545;p5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46" name="Google Shape;546;p52"/>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547" name="Google Shape;547;p52"/>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548" name="Google Shape;548;p52"/>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Formatting (3)</a:t>
            </a:r>
            <a:endParaRPr b="1" i="0" sz="2800" u="none" cap="none" strike="noStrike">
              <a:solidFill>
                <a:srgbClr val="002060"/>
              </a:solidFill>
              <a:latin typeface="Arial"/>
              <a:ea typeface="Arial"/>
              <a:cs typeface="Arial"/>
              <a:sym typeface="Arial"/>
            </a:endParaRPr>
          </a:p>
        </p:txBody>
      </p:sp>
      <p:sp>
        <p:nvSpPr>
          <p:cNvPr id="549" name="Google Shape;549;p52"/>
          <p:cNvSpPr txBox="1"/>
          <p:nvPr/>
        </p:nvSpPr>
        <p:spPr>
          <a:xfrm>
            <a:off x="363557" y="1689801"/>
            <a:ext cx="3160142" cy="3580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550" name="Google Shape;550;p52"/>
          <p:cNvSpPr txBox="1"/>
          <p:nvPr/>
        </p:nvSpPr>
        <p:spPr>
          <a:xfrm>
            <a:off x="331181" y="861707"/>
            <a:ext cx="8350110" cy="3954842"/>
          </a:xfrm>
          <a:prstGeom prst="rect">
            <a:avLst/>
          </a:prstGeom>
          <a:noFill/>
          <a:ln>
            <a:noFill/>
          </a:ln>
        </p:spPr>
        <p:txBody>
          <a:bodyPr anchorCtr="0" anchor="t" bIns="45700" lIns="91425" spcFirstLastPara="1" rIns="91425" wrap="square" tIns="45700">
            <a:noAutofit/>
          </a:bodyPr>
          <a:lstStyle/>
          <a:p>
            <a:pPr indent="-228600" lvl="0" marL="457200" marR="0" rtl="0" algn="just">
              <a:lnSpc>
                <a:spcPct val="90000"/>
              </a:lnSpc>
              <a:spcBef>
                <a:spcPts val="1000"/>
              </a:spcBef>
              <a:spcAft>
                <a:spcPts val="0"/>
              </a:spcAft>
              <a:buClr>
                <a:schemeClr val="dk1"/>
              </a:buClr>
              <a:buSzPts val="1800"/>
              <a:buFont typeface="Arial"/>
              <a:buNone/>
            </a:pPr>
            <a:r>
              <a:t/>
            </a:r>
            <a:endParaRPr b="0" i="0" sz="2000" u="none" cap="none" strike="noStrike">
              <a:solidFill>
                <a:schemeClr val="dk1"/>
              </a:solidFill>
              <a:latin typeface="Arial"/>
              <a:ea typeface="Arial"/>
              <a:cs typeface="Arial"/>
              <a:sym typeface="Arial"/>
            </a:endParaRPr>
          </a:p>
        </p:txBody>
      </p:sp>
      <p:sp>
        <p:nvSpPr>
          <p:cNvPr id="551" name="Google Shape;551;p52"/>
          <p:cNvSpPr txBox="1"/>
          <p:nvPr/>
        </p:nvSpPr>
        <p:spPr>
          <a:xfrm>
            <a:off x="424501" y="997303"/>
            <a:ext cx="4509006" cy="4016484"/>
          </a:xfrm>
          <a:prstGeom prst="rect">
            <a:avLst/>
          </a:prstGeom>
          <a:noFill/>
          <a:ln>
            <a:noFill/>
          </a:ln>
        </p:spPr>
        <p:txBody>
          <a:bodyPr anchorCtr="0" anchor="t" bIns="45700" lIns="91425" spcFirstLastPara="1" rIns="91425" wrap="square" tIns="45700">
            <a:spAutoFit/>
          </a:bodyPr>
          <a:lstStyle/>
          <a:p>
            <a:pPr indent="-336550" lvl="0" marL="34290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Penggunaan operator HARUS diawali dan diakhiri oleh spasi.</a:t>
            </a:r>
            <a:endParaRPr b="0" i="0" sz="1300" u="none" cap="none" strike="noStrike">
              <a:solidFill>
                <a:srgbClr val="000000"/>
              </a:solidFill>
              <a:latin typeface="Arial"/>
              <a:ea typeface="Arial"/>
              <a:cs typeface="Arial"/>
              <a:sym typeface="Arial"/>
            </a:endParaRPr>
          </a:p>
          <a:p>
            <a:pPr indent="-234950" lvl="0" marL="342900" marR="0" rtl="0" algn="just">
              <a:lnSpc>
                <a:spcPct val="100000"/>
              </a:lnSpc>
              <a:spcBef>
                <a:spcPts val="0"/>
              </a:spcBef>
              <a:spcAft>
                <a:spcPts val="0"/>
              </a:spcAft>
              <a:buClr>
                <a:srgbClr val="000000"/>
              </a:buClr>
              <a:buSzPts val="1700"/>
              <a:buFont typeface="Arial"/>
              <a:buNone/>
            </a:pPr>
            <a:r>
              <a:t/>
            </a:r>
            <a:endParaRPr b="0" i="0" sz="1600" u="none" cap="none" strike="noStrike">
              <a:solidFill>
                <a:srgbClr val="000000"/>
              </a:solidFill>
              <a:latin typeface="Arial"/>
              <a:ea typeface="Arial"/>
              <a:cs typeface="Arial"/>
              <a:sym typeface="Arial"/>
            </a:endParaRPr>
          </a:p>
          <a:p>
            <a:pPr indent="-336550" lvl="0" marL="34290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Operator unary HARUS disertakan ke variabel atau integer mereka.</a:t>
            </a:r>
            <a:endParaRPr b="0" i="0" sz="1300" u="none" cap="none" strike="noStrike">
              <a:solidFill>
                <a:srgbClr val="000000"/>
              </a:solidFill>
              <a:latin typeface="Arial"/>
              <a:ea typeface="Arial"/>
              <a:cs typeface="Arial"/>
              <a:sym typeface="Arial"/>
            </a:endParaRPr>
          </a:p>
          <a:p>
            <a:pPr indent="-234950" lvl="0" marL="342900" marR="0" rtl="0" algn="just">
              <a:lnSpc>
                <a:spcPct val="100000"/>
              </a:lnSpc>
              <a:spcBef>
                <a:spcPts val="0"/>
              </a:spcBef>
              <a:spcAft>
                <a:spcPts val="0"/>
              </a:spcAft>
              <a:buClr>
                <a:srgbClr val="000000"/>
              </a:buClr>
              <a:buSzPts val="1700"/>
              <a:buFont typeface="Arial"/>
              <a:buNone/>
            </a:pPr>
            <a:r>
              <a:t/>
            </a:r>
            <a:endParaRPr b="0" i="0" sz="1600" u="none" cap="none" strike="noStrike">
              <a:solidFill>
                <a:srgbClr val="000000"/>
              </a:solidFill>
              <a:latin typeface="Arial"/>
              <a:ea typeface="Arial"/>
              <a:cs typeface="Arial"/>
              <a:sym typeface="Arial"/>
            </a:endParaRPr>
          </a:p>
          <a:p>
            <a:pPr indent="-336550" lvl="0" marL="34290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Penggabungan 2 statement atau lebih menggunakan tanda titik HARUS diawali dan diakhiri dengan spasi.</a:t>
            </a:r>
            <a:endParaRPr b="0" i="0" sz="1300" u="none" cap="none" strike="noStrike">
              <a:solidFill>
                <a:srgbClr val="000000"/>
              </a:solidFill>
              <a:latin typeface="Arial"/>
              <a:ea typeface="Arial"/>
              <a:cs typeface="Arial"/>
              <a:sym typeface="Arial"/>
            </a:endParaRPr>
          </a:p>
          <a:p>
            <a:pPr indent="-234950" lvl="0" marL="342900" marR="0" rtl="0" algn="just">
              <a:lnSpc>
                <a:spcPct val="100000"/>
              </a:lnSpc>
              <a:spcBef>
                <a:spcPts val="0"/>
              </a:spcBef>
              <a:spcAft>
                <a:spcPts val="0"/>
              </a:spcAft>
              <a:buClr>
                <a:srgbClr val="000000"/>
              </a:buClr>
              <a:buSzPts val="1700"/>
              <a:buFont typeface="Arial"/>
              <a:buNone/>
            </a:pPr>
            <a:r>
              <a:t/>
            </a:r>
            <a:endParaRPr b="0" i="0" sz="1600" u="none" cap="none" strike="noStrike">
              <a:solidFill>
                <a:srgbClr val="000000"/>
              </a:solidFill>
              <a:latin typeface="Arial"/>
              <a:ea typeface="Arial"/>
              <a:cs typeface="Arial"/>
              <a:sym typeface="Arial"/>
            </a:endParaRPr>
          </a:p>
          <a:p>
            <a:pPr indent="-336550" lvl="0" marL="34290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Sebaiknya menggunakan tanda petik tunggal.</a:t>
            </a:r>
            <a:endParaRPr b="0" i="0" sz="1300" u="none" cap="none" strike="noStrike">
              <a:solidFill>
                <a:srgbClr val="000000"/>
              </a:solidFill>
              <a:latin typeface="Arial"/>
              <a:ea typeface="Arial"/>
              <a:cs typeface="Arial"/>
              <a:sym typeface="Arial"/>
            </a:endParaRPr>
          </a:p>
          <a:p>
            <a:pPr indent="-234950" lvl="0" marL="342900" marR="0" rtl="0" algn="just">
              <a:lnSpc>
                <a:spcPct val="100000"/>
              </a:lnSpc>
              <a:spcBef>
                <a:spcPts val="0"/>
              </a:spcBef>
              <a:spcAft>
                <a:spcPts val="0"/>
              </a:spcAft>
              <a:buClr>
                <a:srgbClr val="000000"/>
              </a:buClr>
              <a:buSzPts val="1700"/>
              <a:buFont typeface="Arial"/>
              <a:buNone/>
            </a:pPr>
            <a:r>
              <a:t/>
            </a:r>
            <a:endParaRPr b="0" i="0" sz="1600" u="none" cap="none" strike="noStrike">
              <a:solidFill>
                <a:srgbClr val="000000"/>
              </a:solidFill>
              <a:latin typeface="Arial"/>
              <a:ea typeface="Arial"/>
              <a:cs typeface="Arial"/>
              <a:sym typeface="Arial"/>
            </a:endParaRPr>
          </a:p>
          <a:p>
            <a:pPr indent="-336550" lvl="0" marL="34290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Sebaiknya tidak menggunakan tanda petik ganda.</a:t>
            </a:r>
            <a:endParaRPr b="0" i="0" sz="1300" u="none" cap="none" strike="noStrike">
              <a:solidFill>
                <a:srgbClr val="000000"/>
              </a:solidFill>
              <a:latin typeface="Arial"/>
              <a:ea typeface="Arial"/>
              <a:cs typeface="Arial"/>
              <a:sym typeface="Arial"/>
            </a:endParaRPr>
          </a:p>
        </p:txBody>
      </p:sp>
      <p:pic>
        <p:nvPicPr>
          <p:cNvPr id="552" name="Google Shape;552;p52"/>
          <p:cNvPicPr preferRelativeResize="0"/>
          <p:nvPr/>
        </p:nvPicPr>
        <p:blipFill rotWithShape="1">
          <a:blip r:embed="rId6">
            <a:alphaModFix/>
          </a:blip>
          <a:srcRect b="0" l="0" r="0" t="0"/>
          <a:stretch/>
        </p:blipFill>
        <p:spPr>
          <a:xfrm>
            <a:off x="5588208" y="1039883"/>
            <a:ext cx="2984384" cy="378987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5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58" name="Google Shape;558;p5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59" name="Google Shape;559;p53"/>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560" name="Google Shape;560;p53"/>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561" name="Google Shape;561;p53"/>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Formatting (4)</a:t>
            </a:r>
            <a:endParaRPr b="1" i="0" sz="2800" u="none" cap="none" strike="noStrike">
              <a:solidFill>
                <a:srgbClr val="002060"/>
              </a:solidFill>
              <a:latin typeface="Arial"/>
              <a:ea typeface="Arial"/>
              <a:cs typeface="Arial"/>
              <a:sym typeface="Arial"/>
            </a:endParaRPr>
          </a:p>
        </p:txBody>
      </p:sp>
      <p:sp>
        <p:nvSpPr>
          <p:cNvPr id="562" name="Google Shape;562;p53"/>
          <p:cNvSpPr txBox="1"/>
          <p:nvPr/>
        </p:nvSpPr>
        <p:spPr>
          <a:xfrm>
            <a:off x="363557" y="1689801"/>
            <a:ext cx="3160142" cy="3580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563" name="Google Shape;563;p53"/>
          <p:cNvSpPr txBox="1"/>
          <p:nvPr/>
        </p:nvSpPr>
        <p:spPr>
          <a:xfrm>
            <a:off x="331181" y="861707"/>
            <a:ext cx="8350110" cy="3954842"/>
          </a:xfrm>
          <a:prstGeom prst="rect">
            <a:avLst/>
          </a:prstGeom>
          <a:noFill/>
          <a:ln>
            <a:noFill/>
          </a:ln>
        </p:spPr>
        <p:txBody>
          <a:bodyPr anchorCtr="0" anchor="t" bIns="45700" lIns="91425" spcFirstLastPara="1" rIns="91425" wrap="square" tIns="45700">
            <a:noAutofit/>
          </a:bodyPr>
          <a:lstStyle/>
          <a:p>
            <a:pPr indent="-228600" lvl="0" marL="457200" marR="0" rtl="0" algn="just">
              <a:lnSpc>
                <a:spcPct val="90000"/>
              </a:lnSpc>
              <a:spcBef>
                <a:spcPts val="1000"/>
              </a:spcBef>
              <a:spcAft>
                <a:spcPts val="0"/>
              </a:spcAft>
              <a:buClr>
                <a:schemeClr val="dk1"/>
              </a:buClr>
              <a:buSzPts val="1800"/>
              <a:buFont typeface="Arial"/>
              <a:buNone/>
            </a:pPr>
            <a:r>
              <a:t/>
            </a:r>
            <a:endParaRPr b="0" i="0" sz="2000" u="none" cap="none" strike="noStrike">
              <a:solidFill>
                <a:schemeClr val="dk1"/>
              </a:solidFill>
              <a:latin typeface="Arial"/>
              <a:ea typeface="Arial"/>
              <a:cs typeface="Arial"/>
              <a:sym typeface="Arial"/>
            </a:endParaRPr>
          </a:p>
        </p:txBody>
      </p:sp>
      <p:sp>
        <p:nvSpPr>
          <p:cNvPr id="564" name="Google Shape;564;p53"/>
          <p:cNvSpPr txBox="1"/>
          <p:nvPr/>
        </p:nvSpPr>
        <p:spPr>
          <a:xfrm>
            <a:off x="424501" y="997303"/>
            <a:ext cx="8256790" cy="76944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Arial"/>
                <a:ea typeface="Arial"/>
                <a:cs typeface="Arial"/>
                <a:sym typeface="Arial"/>
              </a:rPr>
              <a:t>Contoh penulisan kode yang salah, karena perataan text harus menggunkan spasi, bukan tab</a:t>
            </a:r>
            <a:endParaRPr b="0" i="0" sz="2100" u="none" cap="none" strike="noStrike">
              <a:solidFill>
                <a:srgbClr val="000000"/>
              </a:solidFill>
              <a:latin typeface="Arial"/>
              <a:ea typeface="Arial"/>
              <a:cs typeface="Arial"/>
              <a:sym typeface="Arial"/>
            </a:endParaRPr>
          </a:p>
        </p:txBody>
      </p:sp>
      <p:pic>
        <p:nvPicPr>
          <p:cNvPr id="565" name="Google Shape;565;p53"/>
          <p:cNvPicPr preferRelativeResize="0"/>
          <p:nvPr/>
        </p:nvPicPr>
        <p:blipFill rotWithShape="1">
          <a:blip r:embed="rId6">
            <a:alphaModFix/>
          </a:blip>
          <a:srcRect b="0" l="0" r="0" t="0"/>
          <a:stretch/>
        </p:blipFill>
        <p:spPr>
          <a:xfrm>
            <a:off x="462709" y="1941683"/>
            <a:ext cx="8350110" cy="2435709"/>
          </a:xfrm>
          <a:prstGeom prst="rect">
            <a:avLst/>
          </a:prstGeom>
          <a:noFill/>
          <a:ln>
            <a:noFill/>
          </a:ln>
        </p:spPr>
      </p:pic>
      <p:sp>
        <p:nvSpPr>
          <p:cNvPr id="566" name="Google Shape;566;p53"/>
          <p:cNvSpPr/>
          <p:nvPr/>
        </p:nvSpPr>
        <p:spPr>
          <a:xfrm>
            <a:off x="3127655" y="2222763"/>
            <a:ext cx="792088" cy="1594170"/>
          </a:xfrm>
          <a:prstGeom prst="ellipse">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id="571" name="Google Shape;571;p5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72" name="Google Shape;572;p5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73" name="Google Shape;573;p54"/>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574" name="Google Shape;574;p54"/>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575" name="Google Shape;575;p54"/>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Formatting (5)</a:t>
            </a:r>
            <a:endParaRPr b="1" i="0" sz="2800" u="none" cap="none" strike="noStrike">
              <a:solidFill>
                <a:srgbClr val="002060"/>
              </a:solidFill>
              <a:latin typeface="Arial"/>
              <a:ea typeface="Arial"/>
              <a:cs typeface="Arial"/>
              <a:sym typeface="Arial"/>
            </a:endParaRPr>
          </a:p>
        </p:txBody>
      </p:sp>
      <p:sp>
        <p:nvSpPr>
          <p:cNvPr id="576" name="Google Shape;576;p54"/>
          <p:cNvSpPr txBox="1"/>
          <p:nvPr/>
        </p:nvSpPr>
        <p:spPr>
          <a:xfrm>
            <a:off x="363557" y="1689801"/>
            <a:ext cx="3160142" cy="3580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577" name="Google Shape;577;p54"/>
          <p:cNvSpPr txBox="1"/>
          <p:nvPr/>
        </p:nvSpPr>
        <p:spPr>
          <a:xfrm>
            <a:off x="331181" y="861707"/>
            <a:ext cx="8350110" cy="3954842"/>
          </a:xfrm>
          <a:prstGeom prst="rect">
            <a:avLst/>
          </a:prstGeom>
          <a:noFill/>
          <a:ln>
            <a:noFill/>
          </a:ln>
        </p:spPr>
        <p:txBody>
          <a:bodyPr anchorCtr="0" anchor="t" bIns="45700" lIns="91425" spcFirstLastPara="1" rIns="91425" wrap="square" tIns="45700">
            <a:noAutofit/>
          </a:bodyPr>
          <a:lstStyle/>
          <a:p>
            <a:pPr indent="-228600" lvl="0" marL="457200" marR="0" rtl="0" algn="just">
              <a:lnSpc>
                <a:spcPct val="90000"/>
              </a:lnSpc>
              <a:spcBef>
                <a:spcPts val="1000"/>
              </a:spcBef>
              <a:spcAft>
                <a:spcPts val="0"/>
              </a:spcAft>
              <a:buClr>
                <a:schemeClr val="dk1"/>
              </a:buClr>
              <a:buSzPts val="1800"/>
              <a:buFont typeface="Arial"/>
              <a:buNone/>
            </a:pPr>
            <a:r>
              <a:t/>
            </a:r>
            <a:endParaRPr b="0" i="0" sz="2000" u="none" cap="none" strike="noStrike">
              <a:solidFill>
                <a:schemeClr val="dk1"/>
              </a:solidFill>
              <a:latin typeface="Arial"/>
              <a:ea typeface="Arial"/>
              <a:cs typeface="Arial"/>
              <a:sym typeface="Arial"/>
            </a:endParaRPr>
          </a:p>
        </p:txBody>
      </p:sp>
      <p:sp>
        <p:nvSpPr>
          <p:cNvPr id="578" name="Google Shape;578;p54"/>
          <p:cNvSpPr txBox="1"/>
          <p:nvPr/>
        </p:nvSpPr>
        <p:spPr>
          <a:xfrm>
            <a:off x="424501" y="997303"/>
            <a:ext cx="8256790" cy="76944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ambria"/>
                <a:ea typeface="Cambria"/>
                <a:cs typeface="Cambria"/>
                <a:sym typeface="Cambria"/>
              </a:rPr>
              <a:t>Contoh penulisan kode yang salah, karena indentasi text harus menggunkan tab, bukan spasi</a:t>
            </a:r>
            <a:endParaRPr b="0" i="0" sz="2100" u="none" cap="none" strike="noStrike">
              <a:solidFill>
                <a:srgbClr val="000000"/>
              </a:solidFill>
              <a:latin typeface="Cambria"/>
              <a:ea typeface="Cambria"/>
              <a:cs typeface="Cambria"/>
              <a:sym typeface="Cambria"/>
            </a:endParaRPr>
          </a:p>
        </p:txBody>
      </p:sp>
      <p:pic>
        <p:nvPicPr>
          <p:cNvPr id="579" name="Google Shape;579;p54"/>
          <p:cNvPicPr preferRelativeResize="0"/>
          <p:nvPr/>
        </p:nvPicPr>
        <p:blipFill rotWithShape="1">
          <a:blip r:embed="rId6">
            <a:alphaModFix/>
          </a:blip>
          <a:srcRect b="0" l="0" r="0" t="0"/>
          <a:stretch/>
        </p:blipFill>
        <p:spPr>
          <a:xfrm>
            <a:off x="462709" y="1946320"/>
            <a:ext cx="8420888" cy="2409572"/>
          </a:xfrm>
          <a:prstGeom prst="rect">
            <a:avLst/>
          </a:prstGeom>
          <a:noFill/>
          <a:ln>
            <a:noFill/>
          </a:ln>
        </p:spPr>
      </p:pic>
      <p:sp>
        <p:nvSpPr>
          <p:cNvPr id="580" name="Google Shape;580;p54"/>
          <p:cNvSpPr/>
          <p:nvPr/>
        </p:nvSpPr>
        <p:spPr>
          <a:xfrm>
            <a:off x="561860" y="2312679"/>
            <a:ext cx="782198" cy="1477123"/>
          </a:xfrm>
          <a:prstGeom prst="ellipse">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5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86" name="Google Shape;586;p5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87" name="Google Shape;587;p5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588" name="Google Shape;588;p5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589" name="Google Shape;589;p55"/>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Formatting (6)</a:t>
            </a:r>
            <a:endParaRPr b="1" i="0" sz="2800" u="none" cap="none" strike="noStrike">
              <a:solidFill>
                <a:srgbClr val="002060"/>
              </a:solidFill>
              <a:latin typeface="Arial"/>
              <a:ea typeface="Arial"/>
              <a:cs typeface="Arial"/>
              <a:sym typeface="Arial"/>
            </a:endParaRPr>
          </a:p>
        </p:txBody>
      </p:sp>
      <p:sp>
        <p:nvSpPr>
          <p:cNvPr id="590" name="Google Shape;590;p55"/>
          <p:cNvSpPr txBox="1"/>
          <p:nvPr/>
        </p:nvSpPr>
        <p:spPr>
          <a:xfrm>
            <a:off x="363557" y="1689801"/>
            <a:ext cx="3160142" cy="3580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591" name="Google Shape;591;p55"/>
          <p:cNvSpPr txBox="1"/>
          <p:nvPr/>
        </p:nvSpPr>
        <p:spPr>
          <a:xfrm>
            <a:off x="331181" y="861707"/>
            <a:ext cx="8350110" cy="3954842"/>
          </a:xfrm>
          <a:prstGeom prst="rect">
            <a:avLst/>
          </a:prstGeom>
          <a:noFill/>
          <a:ln>
            <a:noFill/>
          </a:ln>
        </p:spPr>
        <p:txBody>
          <a:bodyPr anchorCtr="0" anchor="t" bIns="45700" lIns="91425" spcFirstLastPara="1" rIns="91425" wrap="square" tIns="45700">
            <a:noAutofit/>
          </a:bodyPr>
          <a:lstStyle/>
          <a:p>
            <a:pPr indent="-228600" lvl="0" marL="457200" marR="0" rtl="0" algn="just">
              <a:lnSpc>
                <a:spcPct val="90000"/>
              </a:lnSpc>
              <a:spcBef>
                <a:spcPts val="1000"/>
              </a:spcBef>
              <a:spcAft>
                <a:spcPts val="0"/>
              </a:spcAft>
              <a:buClr>
                <a:schemeClr val="dk1"/>
              </a:buClr>
              <a:buSzPts val="1800"/>
              <a:buFont typeface="Arial"/>
              <a:buNone/>
            </a:pPr>
            <a:r>
              <a:t/>
            </a:r>
            <a:endParaRPr b="0" i="0" sz="2000" u="none" cap="none" strike="noStrike">
              <a:solidFill>
                <a:schemeClr val="dk1"/>
              </a:solidFill>
              <a:latin typeface="Arial"/>
              <a:ea typeface="Arial"/>
              <a:cs typeface="Arial"/>
              <a:sym typeface="Arial"/>
            </a:endParaRPr>
          </a:p>
        </p:txBody>
      </p:sp>
      <p:sp>
        <p:nvSpPr>
          <p:cNvPr id="592" name="Google Shape;592;p55"/>
          <p:cNvSpPr txBox="1"/>
          <p:nvPr/>
        </p:nvSpPr>
        <p:spPr>
          <a:xfrm>
            <a:off x="424501" y="997303"/>
            <a:ext cx="8256790" cy="76944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ambria"/>
                <a:ea typeface="Cambria"/>
                <a:cs typeface="Cambria"/>
                <a:sym typeface="Cambria"/>
              </a:rPr>
              <a:t>Contoh penulisan kode yang benar, karena indentasi text menggunakan tab dan perataan text menggunakan spasi.</a:t>
            </a:r>
            <a:endParaRPr b="0" i="0" sz="2100" u="none" cap="none" strike="noStrike">
              <a:solidFill>
                <a:srgbClr val="000000"/>
              </a:solidFill>
              <a:latin typeface="Cambria"/>
              <a:ea typeface="Cambria"/>
              <a:cs typeface="Cambria"/>
              <a:sym typeface="Cambria"/>
            </a:endParaRPr>
          </a:p>
        </p:txBody>
      </p:sp>
      <p:pic>
        <p:nvPicPr>
          <p:cNvPr id="593" name="Google Shape;593;p55"/>
          <p:cNvPicPr preferRelativeResize="0"/>
          <p:nvPr/>
        </p:nvPicPr>
        <p:blipFill rotWithShape="1">
          <a:blip r:embed="rId6">
            <a:alphaModFix/>
          </a:blip>
          <a:srcRect b="0" l="0" r="0" t="0"/>
          <a:stretch/>
        </p:blipFill>
        <p:spPr>
          <a:xfrm>
            <a:off x="462709" y="1979524"/>
            <a:ext cx="8388318" cy="2396663"/>
          </a:xfrm>
          <a:prstGeom prst="rect">
            <a:avLst/>
          </a:prstGeom>
          <a:noFill/>
          <a:ln>
            <a:noFill/>
          </a:ln>
        </p:spPr>
      </p:pic>
      <p:sp>
        <p:nvSpPr>
          <p:cNvPr id="594" name="Google Shape;594;p55"/>
          <p:cNvSpPr/>
          <p:nvPr/>
        </p:nvSpPr>
        <p:spPr>
          <a:xfrm>
            <a:off x="861238" y="2490499"/>
            <a:ext cx="712381" cy="1315957"/>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95" name="Google Shape;595;p55"/>
          <p:cNvSpPr/>
          <p:nvPr/>
        </p:nvSpPr>
        <p:spPr>
          <a:xfrm>
            <a:off x="2928275" y="2507662"/>
            <a:ext cx="595424" cy="1315957"/>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67" name="Google Shape;167;p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68" name="Google Shape;168;p3"/>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69" name="Google Shape;169;p3"/>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70" name="Google Shape;170;p3"/>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Cambria"/>
                <a:ea typeface="Cambria"/>
                <a:cs typeface="Cambria"/>
                <a:sym typeface="Cambria"/>
              </a:rPr>
              <a:t>Coding-Standard HTML</a:t>
            </a:r>
            <a:endParaRPr b="1" i="0" sz="2400" u="none" cap="none" strike="noStrike">
              <a:solidFill>
                <a:srgbClr val="002060"/>
              </a:solidFill>
              <a:latin typeface="Cambria"/>
              <a:ea typeface="Cambria"/>
              <a:cs typeface="Cambria"/>
              <a:sym typeface="Cambria"/>
            </a:endParaRPr>
          </a:p>
        </p:txBody>
      </p:sp>
      <p:sp>
        <p:nvSpPr>
          <p:cNvPr id="171" name="Google Shape;171;p3"/>
          <p:cNvSpPr/>
          <p:nvPr/>
        </p:nvSpPr>
        <p:spPr>
          <a:xfrm>
            <a:off x="331180" y="876953"/>
            <a:ext cx="8464028" cy="3046948"/>
          </a:xfrm>
          <a:prstGeom prst="rect">
            <a:avLst/>
          </a:prstGeom>
          <a:noFill/>
          <a:ln>
            <a:noFill/>
          </a:ln>
        </p:spPr>
        <p:txBody>
          <a:bodyPr anchorCtr="0" anchor="t" bIns="45700" lIns="91425" spcFirstLastPara="1" rIns="91425" wrap="square" tIns="45700">
            <a:spAutoFit/>
          </a:bodyPr>
          <a:lstStyle/>
          <a:p>
            <a:pPr indent="-146050" lvl="0" marL="0" marR="0" rtl="0" algn="just">
              <a:lnSpc>
                <a:spcPct val="100000"/>
              </a:lnSpc>
              <a:spcBef>
                <a:spcPts val="0"/>
              </a:spcBef>
              <a:spcAft>
                <a:spcPts val="0"/>
              </a:spcAft>
              <a:buClr>
                <a:srgbClr val="000000"/>
              </a:buClr>
              <a:buSzPts val="2300"/>
              <a:buFont typeface="Cambria"/>
              <a:buChar char="❖"/>
            </a:pPr>
            <a:r>
              <a:rPr b="0" i="0" lang="en-US" sz="2300" u="none" cap="none" strike="noStrike">
                <a:solidFill>
                  <a:srgbClr val="000000"/>
                </a:solidFill>
                <a:latin typeface="Cambria"/>
                <a:ea typeface="Cambria"/>
                <a:cs typeface="Cambria"/>
                <a:sym typeface="Cambria"/>
              </a:rPr>
              <a:t>Semua kode HTML yang akan anda tulis harus valid dan terstruktur.</a:t>
            </a:r>
            <a:endParaRPr b="0" i="0" sz="1300" u="none" cap="none" strike="noStrike">
              <a:solidFill>
                <a:srgbClr val="000000"/>
              </a:solidFill>
              <a:latin typeface="Cambria"/>
              <a:ea typeface="Cambria"/>
              <a:cs typeface="Cambria"/>
              <a:sym typeface="Cambria"/>
            </a:endParaRPr>
          </a:p>
          <a:p>
            <a:pPr indent="-146050" lvl="0" marL="0" marR="0" rtl="0" algn="just">
              <a:lnSpc>
                <a:spcPct val="100000"/>
              </a:lnSpc>
              <a:spcBef>
                <a:spcPts val="0"/>
              </a:spcBef>
              <a:spcAft>
                <a:spcPts val="0"/>
              </a:spcAft>
              <a:buClr>
                <a:srgbClr val="000000"/>
              </a:buClr>
              <a:buSzPts val="2300"/>
              <a:buFont typeface="Cambria"/>
              <a:buChar char="❖"/>
            </a:pPr>
            <a:r>
              <a:rPr b="0" i="0" lang="en-US" sz="2300" u="none" cap="none" strike="noStrike">
                <a:solidFill>
                  <a:srgbClr val="000000"/>
                </a:solidFill>
                <a:latin typeface="Cambria"/>
                <a:ea typeface="Cambria"/>
                <a:cs typeface="Cambria"/>
                <a:sym typeface="Cambria"/>
              </a:rPr>
              <a:t>Sebelum mulai menulis kode program, anda harus memeriksa spesifikasi proyek yang anda kerjakan dengan spesifikasi HTML yang anda gunakan.</a:t>
            </a:r>
            <a:endParaRPr b="0" i="0" sz="1300" u="none" cap="none" strike="noStrike">
              <a:solidFill>
                <a:srgbClr val="000000"/>
              </a:solidFill>
              <a:latin typeface="Cambria"/>
              <a:ea typeface="Cambria"/>
              <a:cs typeface="Cambria"/>
              <a:sym typeface="Cambria"/>
            </a:endParaRPr>
          </a:p>
          <a:p>
            <a:pPr indent="-146050" lvl="0" marL="0" marR="0" rtl="0" algn="just">
              <a:lnSpc>
                <a:spcPct val="100000"/>
              </a:lnSpc>
              <a:spcBef>
                <a:spcPts val="0"/>
              </a:spcBef>
              <a:spcAft>
                <a:spcPts val="0"/>
              </a:spcAft>
              <a:buClr>
                <a:srgbClr val="000000"/>
              </a:buClr>
              <a:buSzPts val="2300"/>
              <a:buFont typeface="Cambria"/>
              <a:buChar char="❖"/>
            </a:pPr>
            <a:r>
              <a:rPr b="0" i="0" lang="en-US" sz="2300" u="none" cap="none" strike="noStrike">
                <a:solidFill>
                  <a:srgbClr val="000000"/>
                </a:solidFill>
                <a:latin typeface="Cambria"/>
                <a:ea typeface="Cambria"/>
                <a:cs typeface="Cambria"/>
                <a:sym typeface="Cambria"/>
              </a:rPr>
              <a:t>Spesifikasi yang sekarang biasa digunakan adalah HTML5 Document Type Definition.</a:t>
            </a:r>
            <a:endParaRPr b="0" i="0" sz="13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2400"/>
              <a:buFont typeface="Noto Sans Symbols"/>
              <a:buNone/>
            </a:pPr>
            <a:r>
              <a:t/>
            </a:r>
            <a:endParaRPr b="0" i="0" sz="2300" u="none" cap="none" strike="noStrike">
              <a:solidFill>
                <a:srgbClr val="000000"/>
              </a:solidFill>
              <a:latin typeface="Cambria"/>
              <a:ea typeface="Cambria"/>
              <a:cs typeface="Cambria"/>
              <a:sym typeface="Cambria"/>
            </a:endParaRPr>
          </a:p>
        </p:txBody>
      </p:sp>
      <p:pic>
        <p:nvPicPr>
          <p:cNvPr id="172" name="Google Shape;172;p3"/>
          <p:cNvPicPr preferRelativeResize="0"/>
          <p:nvPr/>
        </p:nvPicPr>
        <p:blipFill rotWithShape="1">
          <a:blip r:embed="rId6">
            <a:alphaModFix/>
          </a:blip>
          <a:srcRect b="0" l="0" r="0" t="0"/>
          <a:stretch/>
        </p:blipFill>
        <p:spPr>
          <a:xfrm>
            <a:off x="1578484" y="3562626"/>
            <a:ext cx="5300781" cy="131570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5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01" name="Google Shape;601;p5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02" name="Google Shape;602;p56"/>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603" name="Google Shape;603;p56"/>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604" name="Google Shape;604;p56"/>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Fungsi</a:t>
            </a:r>
            <a:endParaRPr b="1" i="0" sz="2800" u="none" cap="none" strike="noStrike">
              <a:solidFill>
                <a:srgbClr val="002060"/>
              </a:solidFill>
              <a:latin typeface="Arial"/>
              <a:ea typeface="Arial"/>
              <a:cs typeface="Arial"/>
              <a:sym typeface="Arial"/>
            </a:endParaRPr>
          </a:p>
        </p:txBody>
      </p:sp>
      <p:sp>
        <p:nvSpPr>
          <p:cNvPr id="605" name="Google Shape;605;p56"/>
          <p:cNvSpPr txBox="1"/>
          <p:nvPr/>
        </p:nvSpPr>
        <p:spPr>
          <a:xfrm>
            <a:off x="363557" y="1689801"/>
            <a:ext cx="3160142" cy="3580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606" name="Google Shape;606;p56"/>
          <p:cNvSpPr txBox="1"/>
          <p:nvPr/>
        </p:nvSpPr>
        <p:spPr>
          <a:xfrm>
            <a:off x="424501" y="997303"/>
            <a:ext cx="8256790" cy="347787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200"/>
              <a:buFont typeface="Cambria"/>
              <a:buChar char="•"/>
            </a:pPr>
            <a:r>
              <a:rPr b="0" i="0" lang="en-US" sz="2200" u="none" cap="none" strike="noStrike">
                <a:solidFill>
                  <a:srgbClr val="000000"/>
                </a:solidFill>
                <a:latin typeface="Cambria"/>
                <a:ea typeface="Cambria"/>
                <a:cs typeface="Cambria"/>
                <a:sym typeface="Cambria"/>
              </a:rPr>
              <a:t>Nama fungsi harus menggunakan huruf kecil dan kata-kata harus dipisahkan oleh garis bawah</a:t>
            </a:r>
            <a:endParaRPr b="0" i="0" sz="2200" u="none" cap="none" strike="noStrike">
              <a:solidFill>
                <a:srgbClr val="000000"/>
              </a:solidFill>
              <a:latin typeface="Cambria"/>
              <a:ea typeface="Cambria"/>
              <a:cs typeface="Cambria"/>
              <a:sym typeface="Cambria"/>
            </a:endParaRPr>
          </a:p>
          <a:p>
            <a:pPr indent="0" lvl="3"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mbria"/>
                <a:ea typeface="Cambria"/>
                <a:cs typeface="Cambria"/>
                <a:sym typeface="Cambria"/>
              </a:rPr>
              <a:t>	</a:t>
            </a:r>
            <a:r>
              <a:rPr b="0" i="0" lang="en-US" sz="2000" u="none" cap="none" strike="noStrike">
                <a:solidFill>
                  <a:srgbClr val="000000"/>
                </a:solidFill>
                <a:latin typeface="Cambria"/>
                <a:ea typeface="Cambria"/>
                <a:cs typeface="Cambria"/>
                <a:sym typeface="Cambria"/>
              </a:rPr>
              <a:t>Contoh: function welcome_message() {</a:t>
            </a:r>
            <a:endParaRPr b="0" i="0" sz="1400" u="none" cap="none" strike="noStrike">
              <a:solidFill>
                <a:srgbClr val="000000"/>
              </a:solidFill>
              <a:latin typeface="Cambria"/>
              <a:ea typeface="Cambria"/>
              <a:cs typeface="Cambria"/>
              <a:sym typeface="Cambria"/>
            </a:endParaRPr>
          </a:p>
          <a:p>
            <a:pPr indent="0" lvl="3"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Cambria"/>
              <a:ea typeface="Cambria"/>
              <a:cs typeface="Cambria"/>
              <a:sym typeface="Cambria"/>
            </a:endParaRPr>
          </a:p>
          <a:p>
            <a:pPr indent="-342900" lvl="0" marL="342900" marR="0" rtl="0" algn="l">
              <a:lnSpc>
                <a:spcPct val="100000"/>
              </a:lnSpc>
              <a:spcBef>
                <a:spcPts val="0"/>
              </a:spcBef>
              <a:spcAft>
                <a:spcPts val="0"/>
              </a:spcAft>
              <a:buClr>
                <a:srgbClr val="000000"/>
              </a:buClr>
              <a:buSzPts val="2200"/>
              <a:buFont typeface="Cambria"/>
              <a:buChar char="•"/>
            </a:pPr>
            <a:r>
              <a:rPr b="0" i="0" lang="en-US" sz="2200" u="none" cap="none" strike="noStrike">
                <a:solidFill>
                  <a:srgbClr val="000000"/>
                </a:solidFill>
                <a:latin typeface="Cambria"/>
                <a:ea typeface="Cambria"/>
                <a:cs typeface="Cambria"/>
                <a:sym typeface="Cambria"/>
              </a:rPr>
              <a:t>Awalan fungsi HARUS dimulai dengan kata kerja</a:t>
            </a:r>
            <a:endParaRPr b="0" i="0" sz="2200" u="none" cap="none" strike="noStrike">
              <a:solidFill>
                <a:srgbClr val="000000"/>
              </a:solidFill>
              <a:latin typeface="Cambria"/>
              <a:ea typeface="Cambria"/>
              <a:cs typeface="Cambria"/>
              <a:sym typeface="Cambria"/>
            </a:endParaRPr>
          </a:p>
          <a:p>
            <a:pPr indent="0" lvl="1"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mbria"/>
                <a:ea typeface="Cambria"/>
                <a:cs typeface="Cambria"/>
                <a:sym typeface="Cambria"/>
              </a:rPr>
              <a:t>	</a:t>
            </a:r>
            <a:r>
              <a:rPr b="0" i="0" lang="en-US" sz="2000" u="none" cap="none" strike="noStrike">
                <a:solidFill>
                  <a:srgbClr val="000000"/>
                </a:solidFill>
                <a:latin typeface="Cambria"/>
                <a:ea typeface="Cambria"/>
                <a:cs typeface="Cambria"/>
                <a:sym typeface="Cambria"/>
              </a:rPr>
              <a:t>Contoh: get_, add_, update_, delete_, convert_</a:t>
            </a:r>
            <a:endParaRPr b="0" i="0" sz="1400" u="none" cap="none" strike="noStrike">
              <a:solidFill>
                <a:srgbClr val="000000"/>
              </a:solidFill>
              <a:latin typeface="Cambria"/>
              <a:ea typeface="Cambria"/>
              <a:cs typeface="Cambria"/>
              <a:sym typeface="Cambria"/>
            </a:endParaRPr>
          </a:p>
          <a:p>
            <a:pPr indent="0" lvl="1"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2200"/>
              <a:buFont typeface="Cambria"/>
              <a:buChar char="•"/>
            </a:pPr>
            <a:r>
              <a:rPr b="0" i="0" lang="en-US" sz="2200" u="none" cap="none" strike="noStrike">
                <a:solidFill>
                  <a:srgbClr val="000000"/>
                </a:solidFill>
                <a:latin typeface="Cambria"/>
                <a:ea typeface="Cambria"/>
                <a:cs typeface="Cambria"/>
                <a:sym typeface="Cambria"/>
              </a:rPr>
              <a:t>Pemanggilan fungsi tidak boleh menggunakan spasi antara nama fungsi dan tanda kurung terbuka</a:t>
            </a:r>
            <a:endParaRPr b="0" i="0" sz="2200" u="none" cap="none" strike="noStrike">
              <a:solidFill>
                <a:srgbClr val="000000"/>
              </a:solidFill>
              <a:latin typeface="Cambria"/>
              <a:ea typeface="Cambria"/>
              <a:cs typeface="Cambria"/>
              <a:sym typeface="Cambria"/>
            </a:endParaRPr>
          </a:p>
          <a:p>
            <a:pPr indent="0" lvl="1"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mbria"/>
                <a:ea typeface="Cambria"/>
                <a:cs typeface="Cambria"/>
                <a:sym typeface="Cambria"/>
              </a:rPr>
              <a:t>	</a:t>
            </a:r>
            <a:r>
              <a:rPr b="0" i="0" lang="en-US" sz="2000" u="none" cap="none" strike="noStrike">
                <a:solidFill>
                  <a:srgbClr val="000000"/>
                </a:solidFill>
                <a:latin typeface="Cambria"/>
                <a:ea typeface="Cambria"/>
                <a:cs typeface="Cambria"/>
                <a:sym typeface="Cambria"/>
              </a:rPr>
              <a:t>Contoh: func();</a:t>
            </a:r>
            <a:endParaRPr b="0" i="0" sz="1400" u="none" cap="none" strike="noStrike">
              <a:solidFill>
                <a:srgbClr val="000000"/>
              </a:solidFill>
              <a:latin typeface="Cambria"/>
              <a:ea typeface="Cambria"/>
              <a:cs typeface="Cambria"/>
              <a:sym typeface="Cambri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pic>
        <p:nvPicPr>
          <p:cNvPr id="611" name="Google Shape;611;p5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12" name="Google Shape;612;p5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13" name="Google Shape;613;p57"/>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614" name="Google Shape;614;p57"/>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615" name="Google Shape;615;p57"/>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Fungsi (2)</a:t>
            </a:r>
            <a:endParaRPr b="1" i="0" sz="2800" u="none" cap="none" strike="noStrike">
              <a:solidFill>
                <a:srgbClr val="002060"/>
              </a:solidFill>
              <a:latin typeface="Arial"/>
              <a:ea typeface="Arial"/>
              <a:cs typeface="Arial"/>
              <a:sym typeface="Arial"/>
            </a:endParaRPr>
          </a:p>
        </p:txBody>
      </p:sp>
      <p:sp>
        <p:nvSpPr>
          <p:cNvPr id="616" name="Google Shape;616;p57"/>
          <p:cNvSpPr txBox="1"/>
          <p:nvPr/>
        </p:nvSpPr>
        <p:spPr>
          <a:xfrm>
            <a:off x="363557" y="1689801"/>
            <a:ext cx="3160142" cy="3580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617" name="Google Shape;617;p57"/>
          <p:cNvSpPr txBox="1"/>
          <p:nvPr/>
        </p:nvSpPr>
        <p:spPr>
          <a:xfrm>
            <a:off x="424501" y="997303"/>
            <a:ext cx="8256790" cy="378565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mbria"/>
                <a:ea typeface="Cambria"/>
                <a:cs typeface="Cambria"/>
                <a:sym typeface="Cambria"/>
              </a:rPr>
              <a:t>Argumen didalam fungsi harus dituliskan sbb:</a:t>
            </a:r>
            <a:endParaRPr b="0" i="0" sz="14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Tidak boleh menggunakan spasi sebelum tanda koma.</a:t>
            </a:r>
            <a:endParaRPr b="0" i="0" sz="1400" u="none" cap="none" strike="noStrike">
              <a:solidFill>
                <a:srgbClr val="000000"/>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Harus menggunakan spasi setelah tanda koma.</a:t>
            </a:r>
            <a:endParaRPr b="0" i="0" sz="1400" u="none" cap="none" strike="noStrike">
              <a:solidFill>
                <a:srgbClr val="000000"/>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Boleh menggunakan baris baru untuk argument yang Panjang.</a:t>
            </a:r>
            <a:endParaRPr b="0" i="0" sz="1400" u="none" cap="none" strike="noStrike">
              <a:solidFill>
                <a:srgbClr val="000000"/>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Setiap argument harus dituliskan di baris yang berbeda</a:t>
            </a:r>
            <a:endParaRPr b="0" i="0" sz="2400" u="none" cap="none" strike="noStrike">
              <a:solidFill>
                <a:srgbClr val="000000"/>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Harus menggunakan satu kali indentasi untuk argument dibawahnya</a:t>
            </a:r>
            <a:endParaRPr b="0" i="0" sz="24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mbria"/>
              <a:ea typeface="Cambria"/>
              <a:cs typeface="Cambria"/>
              <a:sym typeface="Cambri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5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23" name="Google Shape;623;p5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24" name="Google Shape;624;p58"/>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625" name="Google Shape;625;p58"/>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626" name="Google Shape;626;p58"/>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Fungsi (3)</a:t>
            </a:r>
            <a:endParaRPr b="1" i="0" sz="2800" u="none" cap="none" strike="noStrike">
              <a:solidFill>
                <a:srgbClr val="002060"/>
              </a:solidFill>
              <a:latin typeface="Arial"/>
              <a:ea typeface="Arial"/>
              <a:cs typeface="Arial"/>
              <a:sym typeface="Arial"/>
            </a:endParaRPr>
          </a:p>
        </p:txBody>
      </p:sp>
      <p:sp>
        <p:nvSpPr>
          <p:cNvPr id="627" name="Google Shape;627;p58"/>
          <p:cNvSpPr txBox="1"/>
          <p:nvPr/>
        </p:nvSpPr>
        <p:spPr>
          <a:xfrm>
            <a:off x="363557" y="1689801"/>
            <a:ext cx="3160142" cy="3580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628" name="Google Shape;628;p58"/>
          <p:cNvSpPr txBox="1"/>
          <p:nvPr/>
        </p:nvSpPr>
        <p:spPr>
          <a:xfrm>
            <a:off x="424501" y="997303"/>
            <a:ext cx="8256790" cy="4154984"/>
          </a:xfrm>
          <a:prstGeom prst="rect">
            <a:avLst/>
          </a:prstGeom>
          <a:noFill/>
          <a:ln>
            <a:noFill/>
          </a:ln>
        </p:spPr>
        <p:txBody>
          <a:bodyPr anchorCtr="0" anchor="t" bIns="45700" lIns="91425" spcFirstLastPara="1" rIns="91425" wrap="square" tIns="45700">
            <a:spAutoFit/>
          </a:bodyPr>
          <a:lstStyle/>
          <a:p>
            <a:pPr indent="-336550" lvl="0" marL="342900" marR="0" rtl="0" algn="l">
              <a:lnSpc>
                <a:spcPct val="100000"/>
              </a:lnSpc>
              <a:spcBef>
                <a:spcPts val="0"/>
              </a:spcBef>
              <a:spcAft>
                <a:spcPts val="0"/>
              </a:spcAft>
              <a:buClr>
                <a:srgbClr val="000000"/>
              </a:buClr>
              <a:buSzPts val="2100"/>
              <a:buFont typeface="Cambria"/>
              <a:buChar char="•"/>
            </a:pPr>
            <a:r>
              <a:rPr b="0" i="0" lang="en-US" sz="2100" u="none" cap="none" strike="noStrike">
                <a:solidFill>
                  <a:srgbClr val="000000"/>
                </a:solidFill>
                <a:latin typeface="Cambria"/>
                <a:ea typeface="Cambria"/>
                <a:cs typeface="Cambria"/>
                <a:sym typeface="Cambria"/>
              </a:rPr>
              <a:t>Harus diurutkan dari yang paling dibutuhkan sampai argument pilihan.</a:t>
            </a:r>
            <a:endParaRPr b="0" i="0" sz="1300" u="none" cap="none" strike="noStrike">
              <a:solidFill>
                <a:srgbClr val="000000"/>
              </a:solidFill>
              <a:latin typeface="Cambria"/>
              <a:ea typeface="Cambria"/>
              <a:cs typeface="Cambria"/>
              <a:sym typeface="Cambria"/>
            </a:endParaRPr>
          </a:p>
          <a:p>
            <a:pPr indent="-203200" lvl="0" marL="342900" marR="0" rtl="0" algn="l">
              <a:lnSpc>
                <a:spcPct val="100000"/>
              </a:lnSpc>
              <a:spcBef>
                <a:spcPts val="0"/>
              </a:spcBef>
              <a:spcAft>
                <a:spcPts val="0"/>
              </a:spcAft>
              <a:buClr>
                <a:srgbClr val="000000"/>
              </a:buClr>
              <a:buSzPts val="2200"/>
              <a:buFont typeface="Arial"/>
              <a:buNone/>
            </a:pPr>
            <a:r>
              <a:t/>
            </a:r>
            <a:endParaRPr b="0" i="0" sz="2100" u="none" cap="none" strike="noStrike">
              <a:solidFill>
                <a:srgbClr val="000000"/>
              </a:solidFill>
              <a:latin typeface="Cambria"/>
              <a:ea typeface="Cambria"/>
              <a:cs typeface="Cambria"/>
              <a:sym typeface="Cambria"/>
            </a:endParaRPr>
          </a:p>
          <a:p>
            <a:pPr indent="-336550" lvl="0" marL="342900" marR="0" rtl="0" algn="l">
              <a:lnSpc>
                <a:spcPct val="100000"/>
              </a:lnSpc>
              <a:spcBef>
                <a:spcPts val="0"/>
              </a:spcBef>
              <a:spcAft>
                <a:spcPts val="0"/>
              </a:spcAft>
              <a:buClr>
                <a:srgbClr val="000000"/>
              </a:buClr>
              <a:buSzPts val="2100"/>
              <a:buFont typeface="Cambria"/>
              <a:buChar char="•"/>
            </a:pPr>
            <a:r>
              <a:rPr b="0" i="0" lang="en-US" sz="2100" u="none" cap="none" strike="noStrike">
                <a:solidFill>
                  <a:srgbClr val="000000"/>
                </a:solidFill>
                <a:latin typeface="Cambria"/>
                <a:ea typeface="Cambria"/>
                <a:cs typeface="Cambria"/>
                <a:sym typeface="Cambria"/>
              </a:rPr>
              <a:t>Harus diurutkan berdasarkan argumen yang paling penting ke argument yang tidak begitu penting.</a:t>
            </a:r>
            <a:endParaRPr b="0" i="0" sz="1300" u="none" cap="none" strike="noStrike">
              <a:solidFill>
                <a:srgbClr val="000000"/>
              </a:solidFill>
              <a:latin typeface="Cambria"/>
              <a:ea typeface="Cambria"/>
              <a:cs typeface="Cambria"/>
              <a:sym typeface="Cambria"/>
            </a:endParaRPr>
          </a:p>
          <a:p>
            <a:pPr indent="-203200" lvl="0" marL="342900" marR="0" rtl="0" algn="l">
              <a:lnSpc>
                <a:spcPct val="100000"/>
              </a:lnSpc>
              <a:spcBef>
                <a:spcPts val="0"/>
              </a:spcBef>
              <a:spcAft>
                <a:spcPts val="0"/>
              </a:spcAft>
              <a:buClr>
                <a:srgbClr val="000000"/>
              </a:buClr>
              <a:buSzPts val="2200"/>
              <a:buFont typeface="Arial"/>
              <a:buNone/>
            </a:pPr>
            <a:r>
              <a:t/>
            </a:r>
            <a:endParaRPr b="0" i="0" sz="2100" u="none" cap="none" strike="noStrike">
              <a:solidFill>
                <a:srgbClr val="000000"/>
              </a:solidFill>
              <a:latin typeface="Cambria"/>
              <a:ea typeface="Cambria"/>
              <a:cs typeface="Cambria"/>
              <a:sym typeface="Cambria"/>
            </a:endParaRPr>
          </a:p>
          <a:p>
            <a:pPr indent="-336550" lvl="0" marL="342900" marR="0" rtl="0" algn="l">
              <a:lnSpc>
                <a:spcPct val="100000"/>
              </a:lnSpc>
              <a:spcBef>
                <a:spcPts val="0"/>
              </a:spcBef>
              <a:spcAft>
                <a:spcPts val="0"/>
              </a:spcAft>
              <a:buClr>
                <a:srgbClr val="000000"/>
              </a:buClr>
              <a:buSzPts val="2100"/>
              <a:buFont typeface="Cambria"/>
              <a:buChar char="•"/>
            </a:pPr>
            <a:r>
              <a:rPr b="0" i="0" lang="en-US" sz="2100" u="none" cap="none" strike="noStrike">
                <a:solidFill>
                  <a:srgbClr val="000000"/>
                </a:solidFill>
                <a:latin typeface="Cambria"/>
                <a:ea typeface="Cambria"/>
                <a:cs typeface="Cambria"/>
                <a:sym typeface="Cambria"/>
              </a:rPr>
              <a:t>Harus menggunakan standar deskriptif.</a:t>
            </a:r>
            <a:endParaRPr b="0" i="0" sz="1300" u="none" cap="none" strike="noStrike">
              <a:solidFill>
                <a:srgbClr val="000000"/>
              </a:solidFill>
              <a:latin typeface="Cambria"/>
              <a:ea typeface="Cambria"/>
              <a:cs typeface="Cambria"/>
              <a:sym typeface="Cambria"/>
            </a:endParaRPr>
          </a:p>
          <a:p>
            <a:pPr indent="-203200" lvl="0" marL="342900" marR="0" rtl="0" algn="l">
              <a:lnSpc>
                <a:spcPct val="100000"/>
              </a:lnSpc>
              <a:spcBef>
                <a:spcPts val="0"/>
              </a:spcBef>
              <a:spcAft>
                <a:spcPts val="0"/>
              </a:spcAft>
              <a:buClr>
                <a:srgbClr val="000000"/>
              </a:buClr>
              <a:buSzPts val="2200"/>
              <a:buFont typeface="Arial"/>
              <a:buNone/>
            </a:pPr>
            <a:r>
              <a:t/>
            </a:r>
            <a:endParaRPr b="0" i="0" sz="2100" u="none" cap="none" strike="noStrike">
              <a:solidFill>
                <a:srgbClr val="000000"/>
              </a:solidFill>
              <a:latin typeface="Cambria"/>
              <a:ea typeface="Cambria"/>
              <a:cs typeface="Cambria"/>
              <a:sym typeface="Cambria"/>
            </a:endParaRPr>
          </a:p>
          <a:p>
            <a:pPr indent="-336550" lvl="0" marL="342900" marR="0" rtl="0" algn="l">
              <a:lnSpc>
                <a:spcPct val="100000"/>
              </a:lnSpc>
              <a:spcBef>
                <a:spcPts val="0"/>
              </a:spcBef>
              <a:spcAft>
                <a:spcPts val="0"/>
              </a:spcAft>
              <a:buClr>
                <a:srgbClr val="000000"/>
              </a:buClr>
              <a:buSzPts val="2100"/>
              <a:buFont typeface="Cambria"/>
              <a:buChar char="•"/>
            </a:pPr>
            <a:r>
              <a:rPr b="0" i="0" lang="en-US" sz="2100" u="none" cap="none" strike="noStrike">
                <a:solidFill>
                  <a:srgbClr val="000000"/>
                </a:solidFill>
                <a:latin typeface="Cambria"/>
                <a:ea typeface="Cambria"/>
                <a:cs typeface="Cambria"/>
                <a:sym typeface="Cambria"/>
              </a:rPr>
              <a:t>HARUS menyertakan petunjuk jenis.</a:t>
            </a:r>
            <a:endParaRPr b="0" i="0" sz="1300" u="none" cap="none" strike="noStrike">
              <a:solidFill>
                <a:srgbClr val="000000"/>
              </a:solidFill>
              <a:latin typeface="Cambria"/>
              <a:ea typeface="Cambria"/>
              <a:cs typeface="Cambria"/>
              <a:sym typeface="Cambria"/>
            </a:endParaRPr>
          </a:p>
          <a:p>
            <a:pPr indent="0" lvl="1"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ambria"/>
                <a:ea typeface="Cambria"/>
                <a:cs typeface="Cambria"/>
                <a:sym typeface="Cambria"/>
              </a:rPr>
              <a:t>	misalnya func($arg1, $arg2 = 'asc', $arg3 = 100);</a:t>
            </a:r>
            <a:endParaRPr b="0" i="0" sz="13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200"/>
              <a:buFont typeface="Arial"/>
              <a:buNone/>
            </a:pPr>
            <a:r>
              <a:t/>
            </a:r>
            <a:endParaRPr b="0" i="0" sz="2100" u="none" cap="none" strike="noStrike">
              <a:solidFill>
                <a:srgbClr val="000000"/>
              </a:solidFill>
              <a:latin typeface="Cambria"/>
              <a:ea typeface="Cambria"/>
              <a:cs typeface="Cambria"/>
              <a:sym typeface="Cambri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pic>
        <p:nvPicPr>
          <p:cNvPr id="633" name="Google Shape;633;p5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34" name="Google Shape;634;p5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35" name="Google Shape;635;p59"/>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636" name="Google Shape;636;p59"/>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637" name="Google Shape;637;p59"/>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Fungsi (4)</a:t>
            </a:r>
            <a:endParaRPr b="1" i="0" sz="2800" u="none" cap="none" strike="noStrike">
              <a:solidFill>
                <a:srgbClr val="002060"/>
              </a:solidFill>
              <a:latin typeface="Arial"/>
              <a:ea typeface="Arial"/>
              <a:cs typeface="Arial"/>
              <a:sym typeface="Arial"/>
            </a:endParaRPr>
          </a:p>
        </p:txBody>
      </p:sp>
      <p:sp>
        <p:nvSpPr>
          <p:cNvPr id="638" name="Google Shape;638;p59"/>
          <p:cNvSpPr txBox="1"/>
          <p:nvPr/>
        </p:nvSpPr>
        <p:spPr>
          <a:xfrm>
            <a:off x="363557" y="1689801"/>
            <a:ext cx="3160142" cy="3580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639" name="Google Shape;639;p59"/>
          <p:cNvSpPr txBox="1"/>
          <p:nvPr/>
        </p:nvSpPr>
        <p:spPr>
          <a:xfrm>
            <a:off x="424501" y="997303"/>
            <a:ext cx="8256790" cy="378565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Cambria"/>
                <a:ea typeface="Cambria"/>
                <a:cs typeface="Cambria"/>
                <a:sym typeface="Cambria"/>
              </a:rPr>
              <a:t>Deklarasi fungsi HARUS didokumentasikan menggunakan pedoman phpDocumentor dan HARUS meliputi:</a:t>
            </a:r>
            <a:endParaRPr b="0" i="0" sz="1300" u="none" cap="none" strike="noStrike">
              <a:solidFill>
                <a:srgbClr val="000000"/>
              </a:solidFill>
              <a:latin typeface="Cambria"/>
              <a:ea typeface="Cambria"/>
              <a:cs typeface="Cambria"/>
              <a:sym typeface="Cambria"/>
            </a:endParaRPr>
          </a:p>
          <a:p>
            <a:pPr indent="-336550" lvl="1" marL="342900" marR="0" rtl="0" algn="just">
              <a:lnSpc>
                <a:spcPct val="100000"/>
              </a:lnSpc>
              <a:spcBef>
                <a:spcPts val="0"/>
              </a:spcBef>
              <a:spcAft>
                <a:spcPts val="0"/>
              </a:spcAft>
              <a:buClr>
                <a:srgbClr val="000000"/>
              </a:buClr>
              <a:buSzPts val="2300"/>
              <a:buFont typeface="Cambria"/>
              <a:buChar char="•"/>
            </a:pPr>
            <a:r>
              <a:rPr b="0" i="0" lang="en-US" sz="2300" u="none" cap="none" strike="noStrike">
                <a:solidFill>
                  <a:srgbClr val="000000"/>
                </a:solidFill>
                <a:latin typeface="Cambria"/>
                <a:ea typeface="Cambria"/>
                <a:cs typeface="Cambria"/>
                <a:sym typeface="Cambria"/>
              </a:rPr>
              <a:t>Deskripsi Singkat</a:t>
            </a:r>
            <a:endParaRPr b="0" i="0" sz="2300" u="none" cap="none" strike="noStrike">
              <a:solidFill>
                <a:srgbClr val="000000"/>
              </a:solidFill>
              <a:latin typeface="Cambria"/>
              <a:ea typeface="Cambria"/>
              <a:cs typeface="Cambria"/>
              <a:sym typeface="Cambria"/>
            </a:endParaRPr>
          </a:p>
          <a:p>
            <a:pPr indent="-336550" lvl="1" marL="342900" marR="0" rtl="0" algn="just">
              <a:lnSpc>
                <a:spcPct val="100000"/>
              </a:lnSpc>
              <a:spcBef>
                <a:spcPts val="0"/>
              </a:spcBef>
              <a:spcAft>
                <a:spcPts val="0"/>
              </a:spcAft>
              <a:buClr>
                <a:srgbClr val="000000"/>
              </a:buClr>
              <a:buSzPts val="2300"/>
              <a:buFont typeface="Cambria"/>
              <a:buChar char="•"/>
            </a:pPr>
            <a:r>
              <a:rPr b="0" i="0" lang="en-US" sz="2300" u="none" cap="none" strike="noStrike">
                <a:solidFill>
                  <a:srgbClr val="000000"/>
                </a:solidFill>
                <a:latin typeface="Cambria"/>
                <a:ea typeface="Cambria"/>
                <a:cs typeface="Cambria"/>
                <a:sym typeface="Cambria"/>
              </a:rPr>
              <a:t>Deskripsi Panjang, jika perlu</a:t>
            </a:r>
            <a:endParaRPr b="0" i="0" sz="2300" u="none" cap="none" strike="noStrike">
              <a:solidFill>
                <a:srgbClr val="000000"/>
              </a:solidFill>
              <a:latin typeface="Cambria"/>
              <a:ea typeface="Cambria"/>
              <a:cs typeface="Cambria"/>
              <a:sym typeface="Cambria"/>
            </a:endParaRPr>
          </a:p>
          <a:p>
            <a:pPr indent="-336550" lvl="1" marL="342900" marR="0" rtl="0" algn="just">
              <a:lnSpc>
                <a:spcPct val="100000"/>
              </a:lnSpc>
              <a:spcBef>
                <a:spcPts val="0"/>
              </a:spcBef>
              <a:spcAft>
                <a:spcPts val="0"/>
              </a:spcAft>
              <a:buClr>
                <a:srgbClr val="000000"/>
              </a:buClr>
              <a:buSzPts val="2300"/>
              <a:buFont typeface="Cambria"/>
              <a:buChar char="•"/>
            </a:pPr>
            <a:r>
              <a:rPr b="0" i="0" lang="en-US" sz="2300" u="none" cap="none" strike="noStrike">
                <a:solidFill>
                  <a:srgbClr val="000000"/>
                </a:solidFill>
                <a:latin typeface="Cambria"/>
                <a:ea typeface="Cambria"/>
                <a:cs typeface="Cambria"/>
                <a:sym typeface="Cambria"/>
              </a:rPr>
              <a:t>@ access: private atau protected (diasumsikan public)</a:t>
            </a:r>
            <a:endParaRPr b="0" i="0" sz="1300" u="none" cap="none" strike="noStrike">
              <a:solidFill>
                <a:srgbClr val="000000"/>
              </a:solidFill>
              <a:latin typeface="Cambria"/>
              <a:ea typeface="Cambria"/>
              <a:cs typeface="Cambria"/>
              <a:sym typeface="Cambria"/>
            </a:endParaRPr>
          </a:p>
          <a:p>
            <a:pPr indent="-336550" lvl="1" marL="342900" marR="0" rtl="0" algn="just">
              <a:lnSpc>
                <a:spcPct val="100000"/>
              </a:lnSpc>
              <a:spcBef>
                <a:spcPts val="0"/>
              </a:spcBef>
              <a:spcAft>
                <a:spcPts val="0"/>
              </a:spcAft>
              <a:buClr>
                <a:srgbClr val="000000"/>
              </a:buClr>
              <a:buSzPts val="2300"/>
              <a:buFont typeface="Cambria"/>
              <a:buChar char="•"/>
            </a:pPr>
            <a:r>
              <a:rPr b="0" i="0" lang="en-US" sz="2300" u="none" cap="none" strike="noStrike">
                <a:solidFill>
                  <a:srgbClr val="000000"/>
                </a:solidFill>
                <a:latin typeface="Cambria"/>
                <a:ea typeface="Cambria"/>
                <a:cs typeface="Cambria"/>
                <a:sym typeface="Cambria"/>
              </a:rPr>
              <a:t>@ penulis: nama penulis</a:t>
            </a:r>
            <a:endParaRPr b="0" i="0" sz="2300" u="none" cap="none" strike="noStrike">
              <a:solidFill>
                <a:srgbClr val="000000"/>
              </a:solidFill>
              <a:latin typeface="Cambria"/>
              <a:ea typeface="Cambria"/>
              <a:cs typeface="Cambria"/>
              <a:sym typeface="Cambria"/>
            </a:endParaRPr>
          </a:p>
          <a:p>
            <a:pPr indent="-336550" lvl="1" marL="342900" marR="0" rtl="0" algn="just">
              <a:lnSpc>
                <a:spcPct val="100000"/>
              </a:lnSpc>
              <a:spcBef>
                <a:spcPts val="0"/>
              </a:spcBef>
              <a:spcAft>
                <a:spcPts val="0"/>
              </a:spcAft>
              <a:buClr>
                <a:srgbClr val="000000"/>
              </a:buClr>
              <a:buSzPts val="2300"/>
              <a:buFont typeface="Cambria"/>
              <a:buChar char="•"/>
            </a:pPr>
            <a:r>
              <a:rPr b="0" i="0" lang="en-US" sz="2300" u="none" cap="none" strike="noStrike">
                <a:solidFill>
                  <a:srgbClr val="000000"/>
                </a:solidFill>
                <a:latin typeface="Cambria"/>
                <a:ea typeface="Cambria"/>
                <a:cs typeface="Cambria"/>
                <a:sym typeface="Cambria"/>
              </a:rPr>
              <a:t>@ global: menggunakan fungsi variabel global, jika ada</a:t>
            </a:r>
            <a:endParaRPr b="0" i="0" sz="2300" u="none" cap="none" strike="noStrike">
              <a:solidFill>
                <a:srgbClr val="000000"/>
              </a:solidFill>
              <a:latin typeface="Cambria"/>
              <a:ea typeface="Cambria"/>
              <a:cs typeface="Cambria"/>
              <a:sym typeface="Cambria"/>
            </a:endParaRPr>
          </a:p>
          <a:p>
            <a:pPr indent="-336550" lvl="1" marL="342900" marR="0" rtl="0" algn="just">
              <a:lnSpc>
                <a:spcPct val="100000"/>
              </a:lnSpc>
              <a:spcBef>
                <a:spcPts val="0"/>
              </a:spcBef>
              <a:spcAft>
                <a:spcPts val="0"/>
              </a:spcAft>
              <a:buClr>
                <a:srgbClr val="000000"/>
              </a:buClr>
              <a:buSzPts val="2300"/>
              <a:buFont typeface="Cambria"/>
              <a:buChar char="•"/>
            </a:pPr>
            <a:r>
              <a:rPr b="0" i="0" lang="en-US" sz="2300" u="none" cap="none" strike="noStrike">
                <a:solidFill>
                  <a:srgbClr val="000000"/>
                </a:solidFill>
                <a:latin typeface="Cambria"/>
                <a:ea typeface="Cambria"/>
                <a:cs typeface="Cambria"/>
                <a:sym typeface="Cambria"/>
              </a:rPr>
              <a:t>@ param: Parameter dengan tipe data, nama variabel, dan deskripsi</a:t>
            </a:r>
            <a:endParaRPr b="0" i="0" sz="2300" u="none" cap="none" strike="noStrike">
              <a:solidFill>
                <a:srgbClr val="000000"/>
              </a:solidFill>
              <a:latin typeface="Cambria"/>
              <a:ea typeface="Cambria"/>
              <a:cs typeface="Cambria"/>
              <a:sym typeface="Cambria"/>
            </a:endParaRPr>
          </a:p>
          <a:p>
            <a:pPr indent="-336550" lvl="1" marL="342900" marR="0" rtl="0" algn="just">
              <a:lnSpc>
                <a:spcPct val="100000"/>
              </a:lnSpc>
              <a:spcBef>
                <a:spcPts val="0"/>
              </a:spcBef>
              <a:spcAft>
                <a:spcPts val="0"/>
              </a:spcAft>
              <a:buClr>
                <a:srgbClr val="000000"/>
              </a:buClr>
              <a:buSzPts val="2300"/>
              <a:buFont typeface="Cambria"/>
              <a:buChar char="•"/>
            </a:pPr>
            <a:r>
              <a:rPr b="0" i="0" lang="en-US" sz="2300" u="none" cap="none" strike="noStrike">
                <a:solidFill>
                  <a:srgbClr val="000000"/>
                </a:solidFill>
                <a:latin typeface="Cambria"/>
                <a:ea typeface="Cambria"/>
                <a:cs typeface="Cambria"/>
                <a:sym typeface="Cambria"/>
              </a:rPr>
              <a:t>@ return: Kembalikan tipe data, jika ada</a:t>
            </a:r>
            <a:endParaRPr b="0" i="0" sz="2300" u="none" cap="none" strike="noStrike">
              <a:solidFill>
                <a:srgbClr val="000000"/>
              </a:solidFill>
              <a:latin typeface="Cambria"/>
              <a:ea typeface="Cambria"/>
              <a:cs typeface="Cambria"/>
              <a:sym typeface="Cambri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pic>
        <p:nvPicPr>
          <p:cNvPr id="644" name="Google Shape;644;p6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45" name="Google Shape;645;p6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46" name="Google Shape;646;p60"/>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647" name="Google Shape;647;p60"/>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648" name="Google Shape;648;p60"/>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Fungsi (5)</a:t>
            </a:r>
            <a:endParaRPr b="1" i="0" sz="2800" u="none" cap="none" strike="noStrike">
              <a:solidFill>
                <a:srgbClr val="002060"/>
              </a:solidFill>
              <a:latin typeface="Arial"/>
              <a:ea typeface="Arial"/>
              <a:cs typeface="Arial"/>
              <a:sym typeface="Arial"/>
            </a:endParaRPr>
          </a:p>
        </p:txBody>
      </p:sp>
      <p:sp>
        <p:nvSpPr>
          <p:cNvPr id="649" name="Google Shape;649;p60"/>
          <p:cNvSpPr txBox="1"/>
          <p:nvPr/>
        </p:nvSpPr>
        <p:spPr>
          <a:xfrm>
            <a:off x="363557" y="1689801"/>
            <a:ext cx="3160142" cy="3580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650" name="Google Shape;650;p60"/>
          <p:cNvSpPr txBox="1"/>
          <p:nvPr/>
        </p:nvSpPr>
        <p:spPr>
          <a:xfrm>
            <a:off x="424501" y="997303"/>
            <a:ext cx="825679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Contoh:</a:t>
            </a:r>
            <a:endParaRPr b="0" i="0" sz="1400" u="none" cap="none" strike="noStrike">
              <a:solidFill>
                <a:srgbClr val="000000"/>
              </a:solidFill>
              <a:latin typeface="Arial"/>
              <a:ea typeface="Arial"/>
              <a:cs typeface="Arial"/>
              <a:sym typeface="Arial"/>
            </a:endParaRPr>
          </a:p>
        </p:txBody>
      </p:sp>
      <p:pic>
        <p:nvPicPr>
          <p:cNvPr id="651" name="Google Shape;651;p60"/>
          <p:cNvPicPr preferRelativeResize="0"/>
          <p:nvPr/>
        </p:nvPicPr>
        <p:blipFill rotWithShape="1">
          <a:blip r:embed="rId6">
            <a:alphaModFix/>
          </a:blip>
          <a:srcRect b="0" l="0" r="0" t="0"/>
          <a:stretch/>
        </p:blipFill>
        <p:spPr>
          <a:xfrm>
            <a:off x="2293249" y="997303"/>
            <a:ext cx="6132293" cy="383268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pic>
        <p:nvPicPr>
          <p:cNvPr id="656" name="Google Shape;656;p6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57" name="Google Shape;657;p6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58" name="Google Shape;658;p61"/>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659" name="Google Shape;659;p61"/>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660" name="Google Shape;660;p61"/>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Function Return</a:t>
            </a:r>
            <a:endParaRPr b="1" i="0" sz="2800" u="none" cap="none" strike="noStrike">
              <a:solidFill>
                <a:srgbClr val="002060"/>
              </a:solidFill>
              <a:latin typeface="Arial"/>
              <a:ea typeface="Arial"/>
              <a:cs typeface="Arial"/>
              <a:sym typeface="Arial"/>
            </a:endParaRPr>
          </a:p>
        </p:txBody>
      </p:sp>
      <p:sp>
        <p:nvSpPr>
          <p:cNvPr id="661" name="Google Shape;661;p61"/>
          <p:cNvSpPr txBox="1"/>
          <p:nvPr/>
        </p:nvSpPr>
        <p:spPr>
          <a:xfrm>
            <a:off x="363557" y="1689801"/>
            <a:ext cx="3160142" cy="3580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662" name="Google Shape;662;p61"/>
          <p:cNvSpPr txBox="1"/>
          <p:nvPr/>
        </p:nvSpPr>
        <p:spPr>
          <a:xfrm>
            <a:off x="424501" y="997303"/>
            <a:ext cx="4147499" cy="3416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mbria"/>
                <a:ea typeface="Cambria"/>
                <a:cs typeface="Cambria"/>
                <a:sym typeface="Cambria"/>
              </a:rPr>
              <a:t>Sebisa mungkin segera di tampilkan.</a:t>
            </a:r>
            <a:endParaRPr b="0" i="0" sz="12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mbria"/>
                <a:ea typeface="Cambria"/>
                <a:cs typeface="Cambria"/>
                <a:sym typeface="Cambria"/>
              </a:rPr>
              <a:t>Variable yang menghasilkan return value Harus diinisialisasikan sebelumnya.</a:t>
            </a:r>
            <a:endParaRPr b="0" i="0" sz="12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mbria"/>
                <a:ea typeface="Cambria"/>
                <a:cs typeface="Cambria"/>
                <a:sym typeface="Cambria"/>
              </a:rPr>
              <a:t>HARUS diawali dengan baris baru, kecuali apabila function return berada didalam control statement.</a:t>
            </a:r>
            <a:endParaRPr b="0" i="0" sz="1200" u="none" cap="none" strike="noStrike">
              <a:solidFill>
                <a:srgbClr val="000000"/>
              </a:solidFill>
              <a:latin typeface="Cambria"/>
              <a:ea typeface="Cambria"/>
              <a:cs typeface="Cambria"/>
              <a:sym typeface="Cambria"/>
            </a:endParaRPr>
          </a:p>
        </p:txBody>
      </p:sp>
      <p:pic>
        <p:nvPicPr>
          <p:cNvPr id="663" name="Google Shape;663;p61"/>
          <p:cNvPicPr preferRelativeResize="0"/>
          <p:nvPr/>
        </p:nvPicPr>
        <p:blipFill rotWithShape="1">
          <a:blip r:embed="rId6">
            <a:alphaModFix/>
          </a:blip>
          <a:srcRect b="0" l="0" r="0" t="0"/>
          <a:stretch/>
        </p:blipFill>
        <p:spPr>
          <a:xfrm>
            <a:off x="4470492" y="997303"/>
            <a:ext cx="4249008" cy="31601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pic>
        <p:nvPicPr>
          <p:cNvPr id="668" name="Google Shape;668;p6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69" name="Google Shape;669;p6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70" name="Google Shape;670;p62"/>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671" name="Google Shape;671;p62"/>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672" name="Google Shape;672;p62"/>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Struktur Kontrol</a:t>
            </a:r>
            <a:endParaRPr b="1" i="0" sz="2800" u="none" cap="none" strike="noStrike">
              <a:solidFill>
                <a:srgbClr val="002060"/>
              </a:solidFill>
              <a:latin typeface="Arial"/>
              <a:ea typeface="Arial"/>
              <a:cs typeface="Arial"/>
              <a:sym typeface="Arial"/>
            </a:endParaRPr>
          </a:p>
        </p:txBody>
      </p:sp>
      <p:sp>
        <p:nvSpPr>
          <p:cNvPr id="673" name="Google Shape;673;p62"/>
          <p:cNvSpPr txBox="1"/>
          <p:nvPr/>
        </p:nvSpPr>
        <p:spPr>
          <a:xfrm>
            <a:off x="363557" y="1689801"/>
            <a:ext cx="3160142" cy="3580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674" name="Google Shape;674;p62"/>
          <p:cNvSpPr txBox="1"/>
          <p:nvPr/>
        </p:nvSpPr>
        <p:spPr>
          <a:xfrm>
            <a:off x="424501" y="997303"/>
            <a:ext cx="8262299" cy="4154984"/>
          </a:xfrm>
          <a:prstGeom prst="rect">
            <a:avLst/>
          </a:prstGeom>
          <a:noFill/>
          <a:ln>
            <a:noFill/>
          </a:ln>
        </p:spPr>
        <p:txBody>
          <a:bodyPr anchorCtr="0" anchor="t" bIns="45700" lIns="91425" spcFirstLastPara="1" rIns="91425" wrap="square" tIns="45700">
            <a:spAutoFit/>
          </a:bodyPr>
          <a:lstStyle/>
          <a:p>
            <a:pPr indent="-330200" lvl="1" marL="342900" marR="0" rtl="0" algn="just">
              <a:lnSpc>
                <a:spcPct val="100000"/>
              </a:lnSpc>
              <a:spcBef>
                <a:spcPts val="0"/>
              </a:spcBef>
              <a:spcAft>
                <a:spcPts val="0"/>
              </a:spcAft>
              <a:buClr>
                <a:srgbClr val="000000"/>
              </a:buClr>
              <a:buSzPts val="2000"/>
              <a:buFont typeface="Cambria"/>
              <a:buChar char="•"/>
            </a:pPr>
            <a:r>
              <a:rPr b="0" i="0" lang="en-US" sz="2000" u="none" cap="none" strike="noStrike">
                <a:solidFill>
                  <a:srgbClr val="000000"/>
                </a:solidFill>
                <a:latin typeface="Cambria"/>
                <a:ea typeface="Cambria"/>
                <a:cs typeface="Cambria"/>
                <a:sym typeface="Cambria"/>
              </a:rPr>
              <a:t>Kata kunci HARUS diikuti oleh spasi</a:t>
            </a:r>
            <a:endParaRPr b="0" i="0" sz="2000" u="none" cap="none" strike="noStrike">
              <a:solidFill>
                <a:srgbClr val="000000"/>
              </a:solidFill>
              <a:latin typeface="Cambria"/>
              <a:ea typeface="Cambria"/>
              <a:cs typeface="Cambria"/>
              <a:sym typeface="Cambria"/>
            </a:endParaRPr>
          </a:p>
          <a:p>
            <a:pPr indent="0" lvl="1"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mbria"/>
                <a:ea typeface="Cambria"/>
                <a:cs typeface="Cambria"/>
                <a:sym typeface="Cambria"/>
              </a:rPr>
              <a:t>	misalnya if (, switch (, do {,for (</a:t>
            </a:r>
            <a:endParaRPr b="0" i="0" sz="1200" u="none" cap="none" strike="noStrike">
              <a:solidFill>
                <a:srgbClr val="000000"/>
              </a:solidFill>
              <a:latin typeface="Cambria"/>
              <a:ea typeface="Cambria"/>
              <a:cs typeface="Cambria"/>
              <a:sym typeface="Cambria"/>
            </a:endParaRPr>
          </a:p>
          <a:p>
            <a:pPr indent="0" lvl="1"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mbria"/>
              <a:ea typeface="Cambria"/>
              <a:cs typeface="Cambria"/>
              <a:sym typeface="Cambria"/>
            </a:endParaRPr>
          </a:p>
          <a:p>
            <a:pPr indent="-330200" lvl="0" marL="342900" marR="0" rtl="0" algn="just">
              <a:lnSpc>
                <a:spcPct val="100000"/>
              </a:lnSpc>
              <a:spcBef>
                <a:spcPts val="0"/>
              </a:spcBef>
              <a:spcAft>
                <a:spcPts val="0"/>
              </a:spcAft>
              <a:buClr>
                <a:srgbClr val="000000"/>
              </a:buClr>
              <a:buSzPts val="2000"/>
              <a:buFont typeface="Cambria"/>
              <a:buChar char="•"/>
            </a:pPr>
            <a:r>
              <a:rPr b="0" i="0" lang="en-US" sz="2000" u="none" cap="none" strike="noStrike">
                <a:solidFill>
                  <a:srgbClr val="000000"/>
                </a:solidFill>
                <a:latin typeface="Cambria"/>
                <a:ea typeface="Cambria"/>
                <a:cs typeface="Cambria"/>
                <a:sym typeface="Cambria"/>
              </a:rPr>
              <a:t>Setelah tanda kurung buka tidak boleh diikuti oleh spasi</a:t>
            </a:r>
            <a:endParaRPr b="0" i="0" sz="2000" u="none" cap="none" strike="noStrike">
              <a:solidFill>
                <a:srgbClr val="000000"/>
              </a:solidFill>
              <a:latin typeface="Cambria"/>
              <a:ea typeface="Cambria"/>
              <a:cs typeface="Cambria"/>
              <a:sym typeface="Cambria"/>
            </a:endParaRPr>
          </a:p>
          <a:p>
            <a:pPr indent="0" lvl="1"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mbria"/>
                <a:ea typeface="Cambria"/>
                <a:cs typeface="Cambria"/>
                <a:sym typeface="Cambria"/>
              </a:rPr>
              <a:t>	misalnya ($expr,($i</a:t>
            </a:r>
            <a:endParaRPr b="0" i="0" sz="2000" u="none" cap="none" strike="noStrike">
              <a:solidFill>
                <a:srgbClr val="000000"/>
              </a:solidFill>
              <a:latin typeface="Cambria"/>
              <a:ea typeface="Cambria"/>
              <a:cs typeface="Cambria"/>
              <a:sym typeface="Cambria"/>
            </a:endParaRPr>
          </a:p>
          <a:p>
            <a:pPr indent="0" lvl="1"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mbria"/>
              <a:ea typeface="Cambria"/>
              <a:cs typeface="Cambria"/>
              <a:sym typeface="Cambria"/>
            </a:endParaRPr>
          </a:p>
          <a:p>
            <a:pPr indent="-330200" lvl="0" marL="342900" marR="0" rtl="0" algn="just">
              <a:lnSpc>
                <a:spcPct val="100000"/>
              </a:lnSpc>
              <a:spcBef>
                <a:spcPts val="0"/>
              </a:spcBef>
              <a:spcAft>
                <a:spcPts val="0"/>
              </a:spcAft>
              <a:buClr>
                <a:srgbClr val="000000"/>
              </a:buClr>
              <a:buSzPts val="2000"/>
              <a:buFont typeface="Cambria"/>
              <a:buChar char="•"/>
            </a:pPr>
            <a:r>
              <a:rPr b="0" i="0" lang="en-US" sz="2000" u="none" cap="none" strike="noStrike">
                <a:solidFill>
                  <a:srgbClr val="000000"/>
                </a:solidFill>
                <a:latin typeface="Cambria"/>
                <a:ea typeface="Cambria"/>
                <a:cs typeface="Cambria"/>
                <a:sym typeface="Cambria"/>
              </a:rPr>
              <a:t>Tanda kurung tutup tidak boleh diawali dengan spasi</a:t>
            </a:r>
            <a:endParaRPr b="0" i="0" sz="2000" u="none" cap="none" strike="noStrike">
              <a:solidFill>
                <a:srgbClr val="000000"/>
              </a:solidFill>
              <a:latin typeface="Cambria"/>
              <a:ea typeface="Cambria"/>
              <a:cs typeface="Cambria"/>
              <a:sym typeface="Cambria"/>
            </a:endParaRPr>
          </a:p>
          <a:p>
            <a:pPr indent="0" lvl="1"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mbria"/>
                <a:ea typeface="Cambria"/>
                <a:cs typeface="Cambria"/>
                <a:sym typeface="Cambria"/>
              </a:rPr>
              <a:t>	misalnya $expr), $i++),$value)</a:t>
            </a:r>
            <a:endParaRPr b="0" i="0" sz="1200" u="none" cap="none" strike="noStrike">
              <a:solidFill>
                <a:srgbClr val="000000"/>
              </a:solidFill>
              <a:latin typeface="Cambria"/>
              <a:ea typeface="Cambria"/>
              <a:cs typeface="Cambria"/>
              <a:sym typeface="Cambria"/>
            </a:endParaRPr>
          </a:p>
          <a:p>
            <a:pPr indent="0" lvl="1"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mbria"/>
              <a:ea typeface="Cambria"/>
              <a:cs typeface="Cambria"/>
              <a:sym typeface="Cambria"/>
            </a:endParaRPr>
          </a:p>
          <a:p>
            <a:pPr indent="-330200" lvl="0" marL="342900" marR="0" rtl="0" algn="just">
              <a:lnSpc>
                <a:spcPct val="100000"/>
              </a:lnSpc>
              <a:spcBef>
                <a:spcPts val="0"/>
              </a:spcBef>
              <a:spcAft>
                <a:spcPts val="0"/>
              </a:spcAft>
              <a:buClr>
                <a:srgbClr val="000000"/>
              </a:buClr>
              <a:buSzPts val="2000"/>
              <a:buFont typeface="Cambria"/>
              <a:buChar char="•"/>
            </a:pPr>
            <a:r>
              <a:rPr b="0" i="0" lang="en-US" sz="2000" u="none" cap="none" strike="noStrike">
                <a:solidFill>
                  <a:srgbClr val="000000"/>
                </a:solidFill>
                <a:latin typeface="Cambria"/>
                <a:ea typeface="Cambria"/>
                <a:cs typeface="Cambria"/>
                <a:sym typeface="Cambria"/>
              </a:rPr>
              <a:t>Tanda Kurung Kurawal buka HARUS diawali dengan spasi dan HARUS diikuti oleh baris baru</a:t>
            </a:r>
            <a:endParaRPr b="0" i="0" sz="2000" u="none" cap="none" strike="noStrike">
              <a:solidFill>
                <a:srgbClr val="000000"/>
              </a:solidFill>
              <a:latin typeface="Cambria"/>
              <a:ea typeface="Cambria"/>
              <a:cs typeface="Cambria"/>
              <a:sym typeface="Cambria"/>
            </a:endParaRPr>
          </a:p>
          <a:p>
            <a:pPr indent="0" lvl="1"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mbria"/>
                <a:ea typeface="Cambria"/>
                <a:cs typeface="Cambria"/>
                <a:sym typeface="Cambria"/>
              </a:rPr>
              <a:t>	misalnya $expr) { ,$i++) {</a:t>
            </a:r>
            <a:endParaRPr b="0" i="0" sz="1200" u="none" cap="none" strike="noStrike">
              <a:solidFill>
                <a:srgbClr val="000000"/>
              </a:solidFill>
              <a:latin typeface="Cambria"/>
              <a:ea typeface="Cambria"/>
              <a:cs typeface="Cambria"/>
              <a:sym typeface="Cambri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pic>
        <p:nvPicPr>
          <p:cNvPr id="679" name="Google Shape;679;p6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80" name="Google Shape;680;p6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81" name="Google Shape;681;p63"/>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682" name="Google Shape;682;p63"/>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683" name="Google Shape;683;p63"/>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Struktur Kontrol (2)</a:t>
            </a:r>
            <a:endParaRPr b="1" i="0" sz="2800" u="none" cap="none" strike="noStrike">
              <a:solidFill>
                <a:srgbClr val="002060"/>
              </a:solidFill>
              <a:latin typeface="Arial"/>
              <a:ea typeface="Arial"/>
              <a:cs typeface="Arial"/>
              <a:sym typeface="Arial"/>
            </a:endParaRPr>
          </a:p>
        </p:txBody>
      </p:sp>
      <p:sp>
        <p:nvSpPr>
          <p:cNvPr id="684" name="Google Shape;684;p63"/>
          <p:cNvSpPr txBox="1"/>
          <p:nvPr/>
        </p:nvSpPr>
        <p:spPr>
          <a:xfrm>
            <a:off x="363557" y="1689801"/>
            <a:ext cx="3160142" cy="3580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685" name="Google Shape;685;p63"/>
          <p:cNvSpPr txBox="1"/>
          <p:nvPr/>
        </p:nvSpPr>
        <p:spPr>
          <a:xfrm>
            <a:off x="424501" y="997303"/>
            <a:ext cx="8262299" cy="3477875"/>
          </a:xfrm>
          <a:prstGeom prst="rect">
            <a:avLst/>
          </a:prstGeom>
          <a:noFill/>
          <a:ln>
            <a:noFill/>
          </a:ln>
        </p:spPr>
        <p:txBody>
          <a:bodyPr anchorCtr="0" anchor="t" bIns="45700" lIns="91425" spcFirstLastPara="1" rIns="91425" wrap="square" tIns="45700">
            <a:spAutoFit/>
          </a:bodyPr>
          <a:lstStyle/>
          <a:p>
            <a:pPr indent="-330200" lvl="0" marL="342900" marR="0" rtl="0" algn="l">
              <a:lnSpc>
                <a:spcPct val="100000"/>
              </a:lnSpc>
              <a:spcBef>
                <a:spcPts val="0"/>
              </a:spcBef>
              <a:spcAft>
                <a:spcPts val="0"/>
              </a:spcAft>
              <a:buClr>
                <a:srgbClr val="000000"/>
              </a:buClr>
              <a:buSzPts val="2000"/>
              <a:buFont typeface="Cambria"/>
              <a:buChar char="•"/>
            </a:pPr>
            <a:r>
              <a:rPr b="0" i="0" lang="en-US" sz="2000" u="none" cap="none" strike="noStrike">
                <a:solidFill>
                  <a:srgbClr val="000000"/>
                </a:solidFill>
                <a:latin typeface="Cambria"/>
                <a:ea typeface="Cambria"/>
                <a:cs typeface="Cambria"/>
                <a:sym typeface="Cambria"/>
              </a:rPr>
              <a:t>Struktur tubuh HARUS di-indentasi sekali dan HARUS ditutup dengan kurung kurawal (tidak ada tulisan cepat)</a:t>
            </a:r>
            <a:endParaRPr b="0" i="0" sz="1200" u="none" cap="none" strike="noStrike">
              <a:solidFill>
                <a:srgbClr val="000000"/>
              </a:solidFill>
              <a:latin typeface="Cambria"/>
              <a:ea typeface="Cambria"/>
              <a:cs typeface="Cambria"/>
              <a:sym typeface="Cambria"/>
            </a:endParaRPr>
          </a:p>
          <a:p>
            <a:pPr indent="0" lvl="1"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mbria"/>
                <a:ea typeface="Cambria"/>
                <a:cs typeface="Cambria"/>
                <a:sym typeface="Cambria"/>
              </a:rPr>
              <a:t>	misalnya if ($expr) { ↵ ⇥ ... ↵ }</a:t>
            </a:r>
            <a:endParaRPr b="0" i="0" sz="1200" u="none" cap="none" strike="noStrike">
              <a:solidFill>
                <a:srgbClr val="000000"/>
              </a:solidFill>
              <a:latin typeface="Cambria"/>
              <a:ea typeface="Cambria"/>
              <a:cs typeface="Cambria"/>
              <a:sym typeface="Cambria"/>
            </a:endParaRPr>
          </a:p>
          <a:p>
            <a:pPr indent="0" lvl="1"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mbria"/>
              <a:ea typeface="Cambria"/>
              <a:cs typeface="Cambria"/>
              <a:sym typeface="Cambria"/>
            </a:endParaRPr>
          </a:p>
          <a:p>
            <a:pPr indent="-330200" lvl="0" marL="342900" marR="0" rtl="0" algn="l">
              <a:lnSpc>
                <a:spcPct val="100000"/>
              </a:lnSpc>
              <a:spcBef>
                <a:spcPts val="0"/>
              </a:spcBef>
              <a:spcAft>
                <a:spcPts val="0"/>
              </a:spcAft>
              <a:buClr>
                <a:srgbClr val="000000"/>
              </a:buClr>
              <a:buSzPts val="2000"/>
              <a:buFont typeface="Cambria"/>
              <a:buChar char="•"/>
            </a:pPr>
            <a:r>
              <a:rPr b="0" i="0" lang="en-US" sz="2000" u="none" cap="none" strike="noStrike">
                <a:solidFill>
                  <a:srgbClr val="000000"/>
                </a:solidFill>
                <a:latin typeface="Cambria"/>
                <a:ea typeface="Cambria"/>
                <a:cs typeface="Cambria"/>
                <a:sym typeface="Cambria"/>
              </a:rPr>
              <a:t>Penutupan brace HARUS dimulai pada baris berikutnya</a:t>
            </a:r>
            <a:endParaRPr b="0" i="0" sz="20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mbria"/>
                <a:ea typeface="Cambria"/>
                <a:cs typeface="Cambria"/>
                <a:sym typeface="Cambria"/>
              </a:rPr>
              <a:t>    	yaitu ... ↵ }</a:t>
            </a:r>
            <a:endParaRPr b="0" i="0" sz="12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mbria"/>
              <a:ea typeface="Cambria"/>
              <a:cs typeface="Cambria"/>
              <a:sym typeface="Cambria"/>
            </a:endParaRPr>
          </a:p>
          <a:p>
            <a:pPr indent="-330200" lvl="0" marL="342900" marR="0" rtl="0" algn="l">
              <a:lnSpc>
                <a:spcPct val="100000"/>
              </a:lnSpc>
              <a:spcBef>
                <a:spcPts val="0"/>
              </a:spcBef>
              <a:spcAft>
                <a:spcPts val="0"/>
              </a:spcAft>
              <a:buClr>
                <a:srgbClr val="000000"/>
              </a:buClr>
              <a:buSzPts val="2000"/>
              <a:buFont typeface="Cambria"/>
              <a:buChar char="•"/>
            </a:pPr>
            <a:r>
              <a:rPr b="0" i="0" lang="en-US" sz="2000" u="none" cap="none" strike="noStrike">
                <a:solidFill>
                  <a:srgbClr val="000000"/>
                </a:solidFill>
                <a:latin typeface="Cambria"/>
                <a:ea typeface="Cambria"/>
                <a:cs typeface="Cambria"/>
                <a:sym typeface="Cambria"/>
              </a:rPr>
              <a:t>Struktur control yang bersarang tidak boleh melebihi tiga level</a:t>
            </a:r>
            <a:endParaRPr b="0" i="0" sz="1200" u="none" cap="none" strike="noStrike">
              <a:solidFill>
                <a:srgbClr val="000000"/>
              </a:solidFill>
              <a:latin typeface="Cambria"/>
              <a:ea typeface="Cambria"/>
              <a:cs typeface="Cambria"/>
              <a:sym typeface="Cambria"/>
            </a:endParaRPr>
          </a:p>
          <a:p>
            <a:pPr indent="0" lvl="1"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mbria"/>
                <a:ea typeface="Cambria"/>
                <a:cs typeface="Cambria"/>
                <a:sym typeface="Cambria"/>
              </a:rPr>
              <a:t>	misalnya if ($expr1) { if ($expr2) { if 	($expr3) { if ($expr4) { ... }}}}</a:t>
            </a:r>
            <a:endParaRPr b="0" i="0" sz="1200" u="none" cap="none" strike="noStrike">
              <a:solidFill>
                <a:srgbClr val="000000"/>
              </a:solidFill>
              <a:latin typeface="Cambria"/>
              <a:ea typeface="Cambria"/>
              <a:cs typeface="Cambria"/>
              <a:sym typeface="Cambri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pic>
        <p:nvPicPr>
          <p:cNvPr id="690" name="Google Shape;690;p6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91" name="Google Shape;691;p6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92" name="Google Shape;692;p64"/>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693" name="Google Shape;693;p64"/>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694" name="Google Shape;694;p64"/>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If, Elseif, Else</a:t>
            </a:r>
            <a:endParaRPr b="1" i="0" sz="2800" u="none" cap="none" strike="noStrike">
              <a:solidFill>
                <a:srgbClr val="002060"/>
              </a:solidFill>
              <a:latin typeface="Arial"/>
              <a:ea typeface="Arial"/>
              <a:cs typeface="Arial"/>
              <a:sym typeface="Arial"/>
            </a:endParaRPr>
          </a:p>
        </p:txBody>
      </p:sp>
      <p:sp>
        <p:nvSpPr>
          <p:cNvPr id="695" name="Google Shape;695;p64"/>
          <p:cNvSpPr txBox="1"/>
          <p:nvPr/>
        </p:nvSpPr>
        <p:spPr>
          <a:xfrm>
            <a:off x="363557" y="1689801"/>
            <a:ext cx="3160142" cy="3580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696" name="Google Shape;696;p64"/>
          <p:cNvSpPr txBox="1"/>
          <p:nvPr/>
        </p:nvSpPr>
        <p:spPr>
          <a:xfrm>
            <a:off x="424501" y="997303"/>
            <a:ext cx="8262299" cy="144655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Biasakan menggunakan </a:t>
            </a:r>
            <a:r>
              <a:rPr b="0" i="0" lang="en-US" sz="2200" u="none" cap="none" strike="noStrike">
                <a:solidFill>
                  <a:srgbClr val="000000"/>
                </a:solidFill>
                <a:latin typeface="Courier New"/>
                <a:ea typeface="Courier New"/>
                <a:cs typeface="Courier New"/>
                <a:sym typeface="Courier New"/>
              </a:rPr>
              <a:t>elseif</a:t>
            </a:r>
            <a:r>
              <a:rPr b="0" i="0" lang="en-US" sz="2200" u="none" cap="none" strike="noStrike">
                <a:solidFill>
                  <a:srgbClr val="000000"/>
                </a:solidFill>
                <a:latin typeface="Arial"/>
                <a:ea typeface="Arial"/>
                <a:cs typeface="Arial"/>
                <a:sym typeface="Arial"/>
              </a:rPr>
              <a:t> sebagai pengganti </a:t>
            </a:r>
            <a:r>
              <a:rPr b="0" i="0" lang="en-US" sz="2200" u="none" cap="none" strike="noStrike">
                <a:solidFill>
                  <a:srgbClr val="000000"/>
                </a:solidFill>
                <a:latin typeface="Courier New"/>
                <a:ea typeface="Courier New"/>
                <a:cs typeface="Courier New"/>
                <a:sym typeface="Courier New"/>
              </a:rPr>
              <a:t>else if</a:t>
            </a:r>
            <a:endParaRPr b="0" i="0" sz="1400" u="none" cap="none" strike="noStrike">
              <a:solidFill>
                <a:srgbClr val="000000"/>
              </a:solidFill>
              <a:latin typeface="Arial"/>
              <a:ea typeface="Arial"/>
              <a:cs typeface="Arial"/>
              <a:sym typeface="Arial"/>
            </a:endParaRPr>
          </a:p>
          <a:p>
            <a:pPr indent="-203200" lvl="0" marL="34290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Courier New"/>
              <a:ea typeface="Courier New"/>
              <a:cs typeface="Courier New"/>
              <a:sym typeface="Courier New"/>
            </a:endParaRPr>
          </a:p>
          <a:p>
            <a:pPr indent="-342900" lvl="0" marL="342900" marR="0" rtl="0" algn="just">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Courier New"/>
                <a:ea typeface="Courier New"/>
                <a:cs typeface="Courier New"/>
                <a:sym typeface="Courier New"/>
              </a:rPr>
              <a:t>elseif</a:t>
            </a:r>
            <a:r>
              <a:rPr b="0" i="0" lang="en-US" sz="2200" u="none" cap="none" strike="noStrike">
                <a:solidFill>
                  <a:srgbClr val="000000"/>
                </a:solidFill>
                <a:latin typeface="Arial"/>
                <a:ea typeface="Arial"/>
                <a:cs typeface="Arial"/>
                <a:sym typeface="Arial"/>
              </a:rPr>
              <a:t> dan </a:t>
            </a:r>
            <a:r>
              <a:rPr b="0" i="0" lang="en-US" sz="2200" u="none" cap="none" strike="noStrike">
                <a:solidFill>
                  <a:srgbClr val="000000"/>
                </a:solidFill>
                <a:latin typeface="Courier New"/>
                <a:ea typeface="Courier New"/>
                <a:cs typeface="Courier New"/>
                <a:sym typeface="Courier New"/>
              </a:rPr>
              <a:t>else</a:t>
            </a:r>
            <a:r>
              <a:rPr b="0" i="0" lang="en-US" sz="2200" u="none" cap="none" strike="noStrike">
                <a:solidFill>
                  <a:srgbClr val="000000"/>
                </a:solidFill>
                <a:latin typeface="Arial"/>
                <a:ea typeface="Arial"/>
                <a:cs typeface="Arial"/>
                <a:sym typeface="Arial"/>
              </a:rPr>
              <a:t> HARUS dituliskan diantara } dan {pada satu baris</a:t>
            </a:r>
            <a:endParaRPr b="0" i="0" sz="1400" u="none" cap="none" strike="noStrike">
              <a:solidFill>
                <a:srgbClr val="000000"/>
              </a:solidFill>
              <a:latin typeface="Arial"/>
              <a:ea typeface="Arial"/>
              <a:cs typeface="Arial"/>
              <a:sym typeface="Arial"/>
            </a:endParaRPr>
          </a:p>
        </p:txBody>
      </p:sp>
      <p:pic>
        <p:nvPicPr>
          <p:cNvPr id="697" name="Google Shape;697;p64"/>
          <p:cNvPicPr preferRelativeResize="0"/>
          <p:nvPr/>
        </p:nvPicPr>
        <p:blipFill rotWithShape="1">
          <a:blip r:embed="rId6">
            <a:alphaModFix/>
          </a:blip>
          <a:srcRect b="0" l="0" r="0" t="0"/>
          <a:stretch/>
        </p:blipFill>
        <p:spPr>
          <a:xfrm>
            <a:off x="285509" y="2699648"/>
            <a:ext cx="8572981" cy="94231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pic>
        <p:nvPicPr>
          <p:cNvPr id="702" name="Google Shape;702;p6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703" name="Google Shape;703;p6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04" name="Google Shape;704;p6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705" name="Google Shape;705;p6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706" name="Google Shape;706;p65"/>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Switch, Case</a:t>
            </a:r>
            <a:endParaRPr b="1" i="0" sz="2800" u="none" cap="none" strike="noStrike">
              <a:solidFill>
                <a:srgbClr val="002060"/>
              </a:solidFill>
              <a:latin typeface="Arial"/>
              <a:ea typeface="Arial"/>
              <a:cs typeface="Arial"/>
              <a:sym typeface="Arial"/>
            </a:endParaRPr>
          </a:p>
        </p:txBody>
      </p:sp>
      <p:sp>
        <p:nvSpPr>
          <p:cNvPr id="707" name="Google Shape;707;p65"/>
          <p:cNvSpPr txBox="1"/>
          <p:nvPr/>
        </p:nvSpPr>
        <p:spPr>
          <a:xfrm>
            <a:off x="363557" y="1689801"/>
            <a:ext cx="3160142" cy="3580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708" name="Google Shape;708;p65"/>
          <p:cNvSpPr txBox="1"/>
          <p:nvPr/>
        </p:nvSpPr>
        <p:spPr>
          <a:xfrm>
            <a:off x="424502" y="997303"/>
            <a:ext cx="3899303" cy="3785652"/>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2000"/>
              <a:buFont typeface="Cambria"/>
              <a:buChar char="•"/>
            </a:pPr>
            <a:r>
              <a:rPr b="0" i="0" lang="en-US" sz="2000" u="none" cap="none" strike="noStrike">
                <a:solidFill>
                  <a:srgbClr val="000000"/>
                </a:solidFill>
                <a:latin typeface="Cambria"/>
                <a:ea typeface="Cambria"/>
                <a:cs typeface="Cambria"/>
                <a:sym typeface="Cambria"/>
              </a:rPr>
              <a:t>Case statement HARUS di-indentasi sekali</a:t>
            </a:r>
            <a:endParaRPr b="0" i="0" sz="2000" u="none" cap="none" strike="noStrike">
              <a:solidFill>
                <a:srgbClr val="000000"/>
              </a:solidFill>
              <a:latin typeface="Cambria"/>
              <a:ea typeface="Cambria"/>
              <a:cs typeface="Cambria"/>
              <a:sym typeface="Cambria"/>
            </a:endParaRPr>
          </a:p>
          <a:p>
            <a:pPr indent="-215900" lvl="0" marL="34290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2000"/>
              <a:buFont typeface="Cambria"/>
              <a:buChar char="•"/>
            </a:pPr>
            <a:r>
              <a:rPr b="0" i="0" lang="en-US" sz="2000" u="none" cap="none" strike="noStrike">
                <a:solidFill>
                  <a:srgbClr val="000000"/>
                </a:solidFill>
                <a:latin typeface="Cambria"/>
                <a:ea typeface="Cambria"/>
                <a:cs typeface="Cambria"/>
                <a:sym typeface="Cambria"/>
              </a:rPr>
              <a:t>Badan case HARUS di indentasi dua kali</a:t>
            </a:r>
            <a:endParaRPr b="0" i="0" sz="1400" u="none" cap="none" strike="noStrike">
              <a:solidFill>
                <a:srgbClr val="000000"/>
              </a:solidFill>
              <a:latin typeface="Cambria"/>
              <a:ea typeface="Cambria"/>
              <a:cs typeface="Cambria"/>
              <a:sym typeface="Cambria"/>
            </a:endParaRPr>
          </a:p>
          <a:p>
            <a:pPr indent="-215900" lvl="0" marL="34290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2000"/>
              <a:buFont typeface="Cambria"/>
              <a:buChar char="•"/>
            </a:pPr>
            <a:r>
              <a:rPr b="0" i="0" lang="en-US" sz="2000" u="none" cap="none" strike="noStrike">
                <a:solidFill>
                  <a:srgbClr val="000000"/>
                </a:solidFill>
                <a:latin typeface="Cambria"/>
                <a:ea typeface="Cambria"/>
                <a:cs typeface="Cambria"/>
                <a:sym typeface="Cambria"/>
              </a:rPr>
              <a:t>Break kata kunci HARUS di-indentasi dua kali</a:t>
            </a:r>
            <a:endParaRPr b="0" i="0" sz="1400" u="none" cap="none" strike="noStrike">
              <a:solidFill>
                <a:srgbClr val="000000"/>
              </a:solidFill>
              <a:latin typeface="Cambria"/>
              <a:ea typeface="Cambria"/>
              <a:cs typeface="Cambria"/>
              <a:sym typeface="Cambria"/>
            </a:endParaRPr>
          </a:p>
          <a:p>
            <a:pPr indent="-215900" lvl="0" marL="34290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2000"/>
              <a:buFont typeface="Cambria"/>
              <a:buChar char="•"/>
            </a:pPr>
            <a:r>
              <a:rPr b="0" i="0" lang="en-US" sz="2000" u="none" cap="none" strike="noStrike">
                <a:solidFill>
                  <a:srgbClr val="000000"/>
                </a:solidFill>
                <a:latin typeface="Cambria"/>
                <a:ea typeface="Cambria"/>
                <a:cs typeface="Cambria"/>
                <a:sym typeface="Cambria"/>
              </a:rPr>
              <a:t>Case logic HARUS dipisahkan oleh satu baris kosong</a:t>
            </a:r>
            <a:endParaRPr b="0" i="0" sz="2000" u="none" cap="none" strike="noStrike">
              <a:solidFill>
                <a:srgbClr val="000000"/>
              </a:solidFill>
              <a:latin typeface="Cambria"/>
              <a:ea typeface="Cambria"/>
              <a:cs typeface="Cambria"/>
              <a:sym typeface="Cambria"/>
            </a:endParaRPr>
          </a:p>
        </p:txBody>
      </p:sp>
      <p:pic>
        <p:nvPicPr>
          <p:cNvPr id="709" name="Google Shape;709;p65"/>
          <p:cNvPicPr preferRelativeResize="0"/>
          <p:nvPr/>
        </p:nvPicPr>
        <p:blipFill rotWithShape="1">
          <a:blip r:embed="rId6">
            <a:alphaModFix/>
          </a:blip>
          <a:srcRect b="0" l="0" r="0" t="0"/>
          <a:stretch/>
        </p:blipFill>
        <p:spPr>
          <a:xfrm>
            <a:off x="4502316" y="997303"/>
            <a:ext cx="4016869" cy="397314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78" name="Google Shape;178;p2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79" name="Google Shape;179;p22"/>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80" name="Google Shape;180;p22"/>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81" name="Google Shape;181;p22"/>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Cambria"/>
                <a:ea typeface="Cambria"/>
                <a:cs typeface="Cambria"/>
                <a:sym typeface="Cambria"/>
              </a:rPr>
              <a:t>Gunakan Lower Case untuk Nama</a:t>
            </a:r>
            <a:endParaRPr b="1" i="0" sz="2400" u="none" cap="none" strike="noStrike">
              <a:solidFill>
                <a:srgbClr val="002060"/>
              </a:solidFill>
              <a:latin typeface="Cambria"/>
              <a:ea typeface="Cambria"/>
              <a:cs typeface="Cambria"/>
              <a:sym typeface="Cambria"/>
            </a:endParaRPr>
          </a:p>
        </p:txBody>
      </p:sp>
      <p:sp>
        <p:nvSpPr>
          <p:cNvPr id="182" name="Google Shape;182;p22"/>
          <p:cNvSpPr/>
          <p:nvPr/>
        </p:nvSpPr>
        <p:spPr>
          <a:xfrm>
            <a:off x="331180" y="876953"/>
            <a:ext cx="8464028" cy="83095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Elemen dan atribut harus ditulis menggunakan huruf lower case</a:t>
            </a:r>
            <a:endParaRPr b="0" i="0" sz="2400" u="none" cap="none" strike="noStrike">
              <a:solidFill>
                <a:srgbClr val="000000"/>
              </a:solidFill>
              <a:latin typeface="Cambria"/>
              <a:ea typeface="Cambria"/>
              <a:cs typeface="Cambria"/>
              <a:sym typeface="Cambria"/>
            </a:endParaRPr>
          </a:p>
        </p:txBody>
      </p:sp>
      <p:pic>
        <p:nvPicPr>
          <p:cNvPr id="183" name="Google Shape;183;p22"/>
          <p:cNvPicPr preferRelativeResize="0"/>
          <p:nvPr/>
        </p:nvPicPr>
        <p:blipFill rotWithShape="1">
          <a:blip r:embed="rId6">
            <a:alphaModFix/>
          </a:blip>
          <a:srcRect b="0" l="0" r="0" t="0"/>
          <a:stretch/>
        </p:blipFill>
        <p:spPr>
          <a:xfrm>
            <a:off x="1329466" y="1759694"/>
            <a:ext cx="6017631" cy="274690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pic>
        <p:nvPicPr>
          <p:cNvPr id="714" name="Google Shape;714;p6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715" name="Google Shape;715;p6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16" name="Google Shape;716;p66"/>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717" name="Google Shape;717;p66"/>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718" name="Google Shape;718;p66"/>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For, foreach</a:t>
            </a:r>
            <a:endParaRPr b="1" i="0" sz="2800" u="none" cap="none" strike="noStrike">
              <a:solidFill>
                <a:srgbClr val="002060"/>
              </a:solidFill>
              <a:latin typeface="Arial"/>
              <a:ea typeface="Arial"/>
              <a:cs typeface="Arial"/>
              <a:sym typeface="Arial"/>
            </a:endParaRPr>
          </a:p>
        </p:txBody>
      </p:sp>
      <p:sp>
        <p:nvSpPr>
          <p:cNvPr id="719" name="Google Shape;719;p66"/>
          <p:cNvSpPr txBox="1"/>
          <p:nvPr/>
        </p:nvSpPr>
        <p:spPr>
          <a:xfrm>
            <a:off x="363557" y="1689801"/>
            <a:ext cx="3160142" cy="3580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pic>
        <p:nvPicPr>
          <p:cNvPr id="720" name="Google Shape;720;p66"/>
          <p:cNvPicPr preferRelativeResize="0"/>
          <p:nvPr/>
        </p:nvPicPr>
        <p:blipFill rotWithShape="1">
          <a:blip r:embed="rId6">
            <a:alphaModFix/>
          </a:blip>
          <a:srcRect b="0" l="0" r="0" t="0"/>
          <a:stretch/>
        </p:blipFill>
        <p:spPr>
          <a:xfrm>
            <a:off x="2158731" y="1105166"/>
            <a:ext cx="4826538" cy="403833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pic>
        <p:nvPicPr>
          <p:cNvPr id="725" name="Google Shape;725;p6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726" name="Google Shape;726;p6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27" name="Google Shape;727;p67"/>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728" name="Google Shape;728;p67"/>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729" name="Google Shape;729;p67"/>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Try, catch</a:t>
            </a:r>
            <a:endParaRPr b="1" i="0" sz="2800" u="none" cap="none" strike="noStrike">
              <a:solidFill>
                <a:srgbClr val="002060"/>
              </a:solidFill>
              <a:latin typeface="Arial"/>
              <a:ea typeface="Arial"/>
              <a:cs typeface="Arial"/>
              <a:sym typeface="Arial"/>
            </a:endParaRPr>
          </a:p>
        </p:txBody>
      </p:sp>
      <p:sp>
        <p:nvSpPr>
          <p:cNvPr id="730" name="Google Shape;730;p67"/>
          <p:cNvSpPr txBox="1"/>
          <p:nvPr/>
        </p:nvSpPr>
        <p:spPr>
          <a:xfrm>
            <a:off x="363557" y="1689801"/>
            <a:ext cx="3160142" cy="3580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pic>
        <p:nvPicPr>
          <p:cNvPr id="731" name="Google Shape;731;p67"/>
          <p:cNvPicPr preferRelativeResize="0"/>
          <p:nvPr/>
        </p:nvPicPr>
        <p:blipFill rotWithShape="1">
          <a:blip r:embed="rId6">
            <a:alphaModFix/>
          </a:blip>
          <a:srcRect b="0" l="0" r="0" t="0"/>
          <a:stretch/>
        </p:blipFill>
        <p:spPr>
          <a:xfrm>
            <a:off x="2266406" y="861326"/>
            <a:ext cx="4611188" cy="42916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pic>
        <p:nvPicPr>
          <p:cNvPr id="736" name="Google Shape;736;p6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737" name="Google Shape;737;p6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38" name="Google Shape;738;p68"/>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739" name="Google Shape;739;p68"/>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740" name="Google Shape;740;p68"/>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Class</a:t>
            </a:r>
            <a:endParaRPr b="1" i="0" sz="2800" u="none" cap="none" strike="noStrike">
              <a:solidFill>
                <a:srgbClr val="002060"/>
              </a:solidFill>
              <a:latin typeface="Arial"/>
              <a:ea typeface="Arial"/>
              <a:cs typeface="Arial"/>
              <a:sym typeface="Arial"/>
            </a:endParaRPr>
          </a:p>
        </p:txBody>
      </p:sp>
      <p:sp>
        <p:nvSpPr>
          <p:cNvPr id="741" name="Google Shape;741;p68"/>
          <p:cNvSpPr txBox="1"/>
          <p:nvPr/>
        </p:nvSpPr>
        <p:spPr>
          <a:xfrm>
            <a:off x="363557" y="1689801"/>
            <a:ext cx="3160142" cy="3580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742" name="Google Shape;742;p68"/>
          <p:cNvSpPr txBox="1"/>
          <p:nvPr/>
        </p:nvSpPr>
        <p:spPr>
          <a:xfrm>
            <a:off x="424502" y="997303"/>
            <a:ext cx="4617761" cy="397031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mbria"/>
                <a:ea typeface="Cambria"/>
                <a:cs typeface="Cambria"/>
                <a:sym typeface="Cambria"/>
              </a:rPr>
              <a:t>Pemberian nama file untuk class hanya boleh berisi satu definisi dan HARUS diawali dengan kata kunci class-</a:t>
            </a:r>
            <a:endParaRPr b="0" i="0" sz="1400" u="none" cap="none" strike="noStrike">
              <a:solidFill>
                <a:srgbClr val="000000"/>
              </a:solidFill>
              <a:latin typeface="Cambria"/>
              <a:ea typeface="Cambria"/>
              <a:cs typeface="Cambria"/>
              <a:sym typeface="Cambria"/>
            </a:endParaRPr>
          </a:p>
          <a:p>
            <a:pPr indent="0" lvl="1"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	Contoh: class User → class-	user.php, class Office → 	class-office.php</a:t>
            </a:r>
            <a:endParaRPr b="0" i="0" sz="1800" u="none" cap="none" strike="noStrike">
              <a:solidFill>
                <a:srgbClr val="000000"/>
              </a:solidFill>
              <a:latin typeface="Cambria"/>
              <a:ea typeface="Cambria"/>
              <a:cs typeface="Cambria"/>
              <a:sym typeface="Cambria"/>
            </a:endParaRPr>
          </a:p>
          <a:p>
            <a:pPr indent="0" lvl="1"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285750" lvl="0" marL="285750" marR="0" rtl="0" algn="l">
              <a:lnSpc>
                <a:spcPct val="100000"/>
              </a:lnSpc>
              <a:spcBef>
                <a:spcPts val="0"/>
              </a:spcBef>
              <a:spcAft>
                <a:spcPts val="0"/>
              </a:spcAft>
              <a:buClr>
                <a:srgbClr val="000000"/>
              </a:buClr>
              <a:buSzPts val="1800"/>
              <a:buFont typeface="Cambria"/>
              <a:buChar char="•"/>
            </a:pPr>
            <a:r>
              <a:rPr b="0" i="0" lang="en-US" sz="1800" u="none" cap="none" strike="noStrike">
                <a:solidFill>
                  <a:srgbClr val="000000"/>
                </a:solidFill>
                <a:latin typeface="Cambria"/>
                <a:ea typeface="Cambria"/>
                <a:cs typeface="Cambria"/>
                <a:sym typeface="Cambria"/>
              </a:rPr>
              <a:t>Class namespace HARUS didefinisikan dan HARUS menyertakan nama vendor</a:t>
            </a:r>
            <a:endParaRPr b="0" i="0" sz="1400" u="none" cap="none" strike="noStrike">
              <a:solidFill>
                <a:srgbClr val="000000"/>
              </a:solidFill>
              <a:latin typeface="Cambria"/>
              <a:ea typeface="Cambria"/>
              <a:cs typeface="Cambria"/>
              <a:sym typeface="Cambria"/>
            </a:endParaRPr>
          </a:p>
          <a:p>
            <a:pPr indent="0" lvl="1"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	Contohnya: namespace 	MyCompany\Model;, 	namespace 	MyCompany\View;,namespace 	MyCompany\Controller;</a:t>
            </a:r>
            <a:endParaRPr b="0" i="0" sz="1400" u="none" cap="none" strike="noStrike">
              <a:solidFill>
                <a:srgbClr val="000000"/>
              </a:solidFill>
              <a:latin typeface="Cambria"/>
              <a:ea typeface="Cambria"/>
              <a:cs typeface="Cambria"/>
              <a:sym typeface="Cambria"/>
            </a:endParaRPr>
          </a:p>
        </p:txBody>
      </p:sp>
      <p:pic>
        <p:nvPicPr>
          <p:cNvPr id="743" name="Google Shape;743;p68"/>
          <p:cNvPicPr preferRelativeResize="0"/>
          <p:nvPr/>
        </p:nvPicPr>
        <p:blipFill rotWithShape="1">
          <a:blip r:embed="rId6">
            <a:alphaModFix/>
          </a:blip>
          <a:srcRect b="0" l="0" r="0" t="0"/>
          <a:stretch/>
        </p:blipFill>
        <p:spPr>
          <a:xfrm>
            <a:off x="5475085" y="997303"/>
            <a:ext cx="3244413" cy="30836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pic>
        <p:nvPicPr>
          <p:cNvPr id="748" name="Google Shape;748;p6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749" name="Google Shape;749;p6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50" name="Google Shape;750;p69"/>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751" name="Google Shape;751;p69"/>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752" name="Google Shape;752;p69"/>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Class (2)</a:t>
            </a:r>
            <a:endParaRPr b="1" i="0" sz="2800" u="none" cap="none" strike="noStrike">
              <a:solidFill>
                <a:srgbClr val="002060"/>
              </a:solidFill>
              <a:latin typeface="Arial"/>
              <a:ea typeface="Arial"/>
              <a:cs typeface="Arial"/>
              <a:sym typeface="Arial"/>
            </a:endParaRPr>
          </a:p>
        </p:txBody>
      </p:sp>
      <p:sp>
        <p:nvSpPr>
          <p:cNvPr id="753" name="Google Shape;753;p69"/>
          <p:cNvSpPr txBox="1"/>
          <p:nvPr/>
        </p:nvSpPr>
        <p:spPr>
          <a:xfrm>
            <a:off x="363557" y="1689801"/>
            <a:ext cx="3160142" cy="3580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754" name="Google Shape;754;p69"/>
          <p:cNvSpPr txBox="1"/>
          <p:nvPr/>
        </p:nvSpPr>
        <p:spPr>
          <a:xfrm>
            <a:off x="424501" y="997303"/>
            <a:ext cx="8262299" cy="3816429"/>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2200"/>
              <a:buFont typeface="Cambria"/>
              <a:buChar char="•"/>
            </a:pPr>
            <a:r>
              <a:rPr b="0" i="0" lang="en-US" sz="2200" u="none" cap="none" strike="noStrike">
                <a:solidFill>
                  <a:srgbClr val="000000"/>
                </a:solidFill>
                <a:latin typeface="Cambria"/>
                <a:ea typeface="Cambria"/>
                <a:cs typeface="Cambria"/>
                <a:sym typeface="Cambria"/>
              </a:rPr>
              <a:t>Nama class HARUS dimulai dengan huruf kapital dan apabila terdiri dari 2 kata HARUS menjadi camelcase</a:t>
            </a:r>
            <a:endParaRPr b="0" i="0" sz="2200" u="none" cap="none" strike="noStrike">
              <a:solidFill>
                <a:srgbClr val="000000"/>
              </a:solidFill>
              <a:latin typeface="Cambria"/>
              <a:ea typeface="Cambria"/>
              <a:cs typeface="Cambria"/>
              <a:sym typeface="Cambria"/>
            </a:endParaRPr>
          </a:p>
          <a:p>
            <a:pPr indent="0" lvl="1" marL="0" marR="0" rtl="0" algn="just">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mbria"/>
                <a:ea typeface="Cambria"/>
                <a:cs typeface="Cambria"/>
                <a:sym typeface="Cambria"/>
              </a:rPr>
              <a:t>	Contoh: MyCompany</a:t>
            </a:r>
            <a:endParaRPr b="0" i="0" sz="2200" u="none" cap="none" strike="noStrike">
              <a:solidFill>
                <a:srgbClr val="000000"/>
              </a:solidFill>
              <a:latin typeface="Cambria"/>
              <a:ea typeface="Cambria"/>
              <a:cs typeface="Cambria"/>
              <a:sym typeface="Cambria"/>
            </a:endParaRPr>
          </a:p>
          <a:p>
            <a:pPr indent="0" lvl="1" marL="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Cambria"/>
                <a:ea typeface="Cambria"/>
                <a:cs typeface="Cambria"/>
                <a:sym typeface="Cambria"/>
              </a:rPr>
              <a:t>Harus ada dokumentasi class dan HARUS menggunakan model tag phpDocumentor</a:t>
            </a:r>
            <a:endParaRPr b="0" i="0" sz="2200" u="none" cap="none" strike="noStrike">
              <a:solidFill>
                <a:srgbClr val="000000"/>
              </a:solidFill>
              <a:latin typeface="Cambria"/>
              <a:ea typeface="Cambria"/>
              <a:cs typeface="Cambria"/>
              <a:sym typeface="Cambria"/>
            </a:endParaRPr>
          </a:p>
          <a:p>
            <a:pPr indent="0" lvl="1" marL="0" marR="0" rtl="0" algn="just">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mbria"/>
                <a:ea typeface="Cambria"/>
                <a:cs typeface="Cambria"/>
                <a:sym typeface="Cambria"/>
              </a:rPr>
              <a:t>	Contoh: @author, @global,@package</a:t>
            </a:r>
            <a:endParaRPr b="0" i="0" sz="1400" u="none" cap="none" strike="noStrike">
              <a:solidFill>
                <a:srgbClr val="000000"/>
              </a:solidFill>
              <a:latin typeface="Cambria"/>
              <a:ea typeface="Cambria"/>
              <a:cs typeface="Cambria"/>
              <a:sym typeface="Cambria"/>
            </a:endParaRPr>
          </a:p>
          <a:p>
            <a:pPr indent="0" lvl="1" marL="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2200"/>
              <a:buFont typeface="Cambria"/>
              <a:buChar char="•"/>
            </a:pPr>
            <a:r>
              <a:rPr b="0" i="0" lang="en-US" sz="2200" u="none" cap="none" strike="noStrike">
                <a:solidFill>
                  <a:srgbClr val="000000"/>
                </a:solidFill>
                <a:latin typeface="Cambria"/>
                <a:ea typeface="Cambria"/>
                <a:cs typeface="Cambria"/>
                <a:sym typeface="Cambria"/>
              </a:rPr>
              <a:t>Definisi class HARUS menempatkan kurung kurawal pada baris tersendiri</a:t>
            </a:r>
            <a:endParaRPr b="0" i="0" sz="2200" u="none" cap="none" strike="noStrike">
              <a:solidFill>
                <a:srgbClr val="000000"/>
              </a:solidFill>
              <a:latin typeface="Cambria"/>
              <a:ea typeface="Cambria"/>
              <a:cs typeface="Cambria"/>
              <a:sym typeface="Cambria"/>
            </a:endParaRPr>
          </a:p>
          <a:p>
            <a:pPr indent="0" lvl="1" marL="0" marR="0" rtl="0" algn="just">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mbria"/>
                <a:ea typeface="Cambria"/>
                <a:cs typeface="Cambria"/>
                <a:sym typeface="Cambria"/>
              </a:rPr>
              <a:t>	Contoh: class User ↵ { ↵ ... ↵ }</a:t>
            </a:r>
            <a:endParaRPr b="0" i="0" sz="1400" u="none" cap="none" strike="noStrike">
              <a:solidFill>
                <a:srgbClr val="000000"/>
              </a:solidFill>
              <a:latin typeface="Cambria"/>
              <a:ea typeface="Cambria"/>
              <a:cs typeface="Cambria"/>
              <a:sym typeface="Cambri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pic>
        <p:nvPicPr>
          <p:cNvPr id="759" name="Google Shape;759;p7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760" name="Google Shape;760;p7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61" name="Google Shape;761;p70"/>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762" name="Google Shape;762;p70"/>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763" name="Google Shape;763;p70"/>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Properti dari Class</a:t>
            </a:r>
            <a:endParaRPr b="1" i="0" sz="2800" u="none" cap="none" strike="noStrike">
              <a:solidFill>
                <a:srgbClr val="002060"/>
              </a:solidFill>
              <a:latin typeface="Arial"/>
              <a:ea typeface="Arial"/>
              <a:cs typeface="Arial"/>
              <a:sym typeface="Arial"/>
            </a:endParaRPr>
          </a:p>
        </p:txBody>
      </p:sp>
      <p:sp>
        <p:nvSpPr>
          <p:cNvPr id="764" name="Google Shape;764;p70"/>
          <p:cNvSpPr txBox="1"/>
          <p:nvPr/>
        </p:nvSpPr>
        <p:spPr>
          <a:xfrm>
            <a:off x="363557" y="1689801"/>
            <a:ext cx="3160142" cy="3580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765" name="Google Shape;765;p70"/>
          <p:cNvSpPr txBox="1"/>
          <p:nvPr/>
        </p:nvSpPr>
        <p:spPr>
          <a:xfrm>
            <a:off x="424503" y="997303"/>
            <a:ext cx="4147498" cy="398570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300"/>
              <a:buFont typeface="Cambria"/>
              <a:buChar char="•"/>
            </a:pPr>
            <a:r>
              <a:rPr b="0" i="0" lang="en-US" sz="2300" u="none" cap="none" strike="noStrike">
                <a:solidFill>
                  <a:srgbClr val="000000"/>
                </a:solidFill>
                <a:latin typeface="Cambria"/>
                <a:ea typeface="Cambria"/>
                <a:cs typeface="Cambria"/>
                <a:sym typeface="Cambria"/>
              </a:rPr>
              <a:t>Penamaan variable harus mengikluti standard yang ada.</a:t>
            </a:r>
            <a:endParaRPr b="0" i="0" sz="1400" u="none" cap="none" strike="noStrike">
              <a:solidFill>
                <a:srgbClr val="000000"/>
              </a:solidFill>
              <a:latin typeface="Cambria"/>
              <a:ea typeface="Cambria"/>
              <a:cs typeface="Cambria"/>
              <a:sym typeface="Cambria"/>
            </a:endParaRPr>
          </a:p>
          <a:p>
            <a:pPr indent="-196850" lvl="0" marL="34290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Cambria"/>
              <a:ea typeface="Cambria"/>
              <a:cs typeface="Cambria"/>
              <a:sym typeface="Cambria"/>
            </a:endParaRPr>
          </a:p>
          <a:p>
            <a:pPr indent="-342900" lvl="0" marL="342900" marR="0" rtl="0" algn="l">
              <a:lnSpc>
                <a:spcPct val="100000"/>
              </a:lnSpc>
              <a:spcBef>
                <a:spcPts val="0"/>
              </a:spcBef>
              <a:spcAft>
                <a:spcPts val="0"/>
              </a:spcAft>
              <a:buClr>
                <a:srgbClr val="000000"/>
              </a:buClr>
              <a:buSzPts val="2300"/>
              <a:buFont typeface="Cambria"/>
              <a:buChar char="•"/>
            </a:pPr>
            <a:r>
              <a:rPr b="0" i="0" lang="en-US" sz="2300" u="none" cap="none" strike="noStrike">
                <a:solidFill>
                  <a:srgbClr val="000000"/>
                </a:solidFill>
                <a:latin typeface="Cambria"/>
                <a:ea typeface="Cambria"/>
                <a:cs typeface="Cambria"/>
                <a:sym typeface="Cambria"/>
              </a:rPr>
              <a:t>HARUS menetapkan visibilitas dari variable.</a:t>
            </a:r>
            <a:endParaRPr b="0" i="0" sz="1400" u="none" cap="none" strike="noStrike">
              <a:solidFill>
                <a:srgbClr val="000000"/>
              </a:solidFill>
              <a:latin typeface="Cambria"/>
              <a:ea typeface="Cambria"/>
              <a:cs typeface="Cambria"/>
              <a:sym typeface="Cambria"/>
            </a:endParaRPr>
          </a:p>
          <a:p>
            <a:pPr indent="-196850" lvl="0" marL="34290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Cambria"/>
              <a:ea typeface="Cambria"/>
              <a:cs typeface="Cambria"/>
              <a:sym typeface="Cambria"/>
            </a:endParaRPr>
          </a:p>
          <a:p>
            <a:pPr indent="-342900" lvl="0" marL="342900" marR="0" rtl="0" algn="l">
              <a:lnSpc>
                <a:spcPct val="100000"/>
              </a:lnSpc>
              <a:spcBef>
                <a:spcPts val="0"/>
              </a:spcBef>
              <a:spcAft>
                <a:spcPts val="0"/>
              </a:spcAft>
              <a:buClr>
                <a:srgbClr val="000000"/>
              </a:buClr>
              <a:buSzPts val="2300"/>
              <a:buFont typeface="Cambria"/>
              <a:buChar char="•"/>
            </a:pPr>
            <a:r>
              <a:rPr b="0" i="0" lang="en-US" sz="2300" u="none" cap="none" strike="noStrike">
                <a:solidFill>
                  <a:srgbClr val="000000"/>
                </a:solidFill>
                <a:latin typeface="Cambria"/>
                <a:ea typeface="Cambria"/>
                <a:cs typeface="Cambria"/>
                <a:sym typeface="Cambria"/>
              </a:rPr>
              <a:t>Nama variable tidak boleh diawali dengan garis bawah jika tipe variable private atau protected.</a:t>
            </a:r>
            <a:endParaRPr b="0" i="0" sz="1400" u="none" cap="none" strike="noStrike">
              <a:solidFill>
                <a:srgbClr val="000000"/>
              </a:solidFill>
              <a:latin typeface="Cambria"/>
              <a:ea typeface="Cambria"/>
              <a:cs typeface="Cambria"/>
              <a:sym typeface="Cambria"/>
            </a:endParaRPr>
          </a:p>
        </p:txBody>
      </p:sp>
      <p:pic>
        <p:nvPicPr>
          <p:cNvPr id="766" name="Google Shape;766;p70"/>
          <p:cNvPicPr preferRelativeResize="0"/>
          <p:nvPr/>
        </p:nvPicPr>
        <p:blipFill rotWithShape="1">
          <a:blip r:embed="rId6">
            <a:alphaModFix/>
          </a:blip>
          <a:srcRect b="0" l="0" r="0" t="0"/>
          <a:stretch/>
        </p:blipFill>
        <p:spPr>
          <a:xfrm>
            <a:off x="4933488" y="1146110"/>
            <a:ext cx="3846955" cy="311253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pic>
        <p:nvPicPr>
          <p:cNvPr id="771" name="Google Shape;771;p7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772" name="Google Shape;772;p7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73" name="Google Shape;773;p71"/>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774" name="Google Shape;774;p71"/>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775" name="Google Shape;775;p71"/>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Properti dari Method</a:t>
            </a:r>
            <a:endParaRPr b="1" i="0" sz="2800" u="none" cap="none" strike="noStrike">
              <a:solidFill>
                <a:srgbClr val="002060"/>
              </a:solidFill>
              <a:latin typeface="Arial"/>
              <a:ea typeface="Arial"/>
              <a:cs typeface="Arial"/>
              <a:sym typeface="Arial"/>
            </a:endParaRPr>
          </a:p>
        </p:txBody>
      </p:sp>
      <p:sp>
        <p:nvSpPr>
          <p:cNvPr id="776" name="Google Shape;776;p71"/>
          <p:cNvSpPr txBox="1"/>
          <p:nvPr/>
        </p:nvSpPr>
        <p:spPr>
          <a:xfrm>
            <a:off x="363557" y="1689801"/>
            <a:ext cx="3160142" cy="3580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777" name="Google Shape;777;p71"/>
          <p:cNvSpPr txBox="1"/>
          <p:nvPr/>
        </p:nvSpPr>
        <p:spPr>
          <a:xfrm>
            <a:off x="424503" y="997303"/>
            <a:ext cx="4147498" cy="398570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300"/>
              <a:buFont typeface="Cambria"/>
              <a:buChar char="•"/>
            </a:pPr>
            <a:r>
              <a:rPr b="0" i="0" lang="en-US" sz="2300" u="none" cap="none" strike="noStrike">
                <a:solidFill>
                  <a:srgbClr val="000000"/>
                </a:solidFill>
                <a:latin typeface="Cambria"/>
                <a:ea typeface="Cambria"/>
                <a:cs typeface="Cambria"/>
                <a:sym typeface="Cambria"/>
              </a:rPr>
              <a:t>Penamaan method harus mengikluti standard penulisan fungsi.</a:t>
            </a:r>
            <a:endParaRPr b="0" i="0" sz="1400" u="none" cap="none" strike="noStrike">
              <a:solidFill>
                <a:srgbClr val="000000"/>
              </a:solidFill>
              <a:latin typeface="Cambria"/>
              <a:ea typeface="Cambria"/>
              <a:cs typeface="Cambria"/>
              <a:sym typeface="Cambria"/>
            </a:endParaRPr>
          </a:p>
          <a:p>
            <a:pPr indent="-196850" lvl="0" marL="34290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Cambria"/>
              <a:ea typeface="Cambria"/>
              <a:cs typeface="Cambria"/>
              <a:sym typeface="Cambria"/>
            </a:endParaRPr>
          </a:p>
          <a:p>
            <a:pPr indent="-342900" lvl="0" marL="342900" marR="0" rtl="0" algn="l">
              <a:lnSpc>
                <a:spcPct val="100000"/>
              </a:lnSpc>
              <a:spcBef>
                <a:spcPts val="0"/>
              </a:spcBef>
              <a:spcAft>
                <a:spcPts val="0"/>
              </a:spcAft>
              <a:buClr>
                <a:srgbClr val="000000"/>
              </a:buClr>
              <a:buSzPts val="2300"/>
              <a:buFont typeface="Cambria"/>
              <a:buChar char="•"/>
            </a:pPr>
            <a:r>
              <a:rPr b="0" i="0" lang="en-US" sz="2300" u="none" cap="none" strike="noStrike">
                <a:solidFill>
                  <a:srgbClr val="000000"/>
                </a:solidFill>
                <a:latin typeface="Cambria"/>
                <a:ea typeface="Cambria"/>
                <a:cs typeface="Cambria"/>
                <a:sym typeface="Cambria"/>
              </a:rPr>
              <a:t>HARUS menetapkan visibilitas dari method.</a:t>
            </a:r>
            <a:endParaRPr b="0" i="0" sz="1400" u="none" cap="none" strike="noStrike">
              <a:solidFill>
                <a:srgbClr val="000000"/>
              </a:solidFill>
              <a:latin typeface="Cambria"/>
              <a:ea typeface="Cambria"/>
              <a:cs typeface="Cambria"/>
              <a:sym typeface="Cambria"/>
            </a:endParaRPr>
          </a:p>
          <a:p>
            <a:pPr indent="-196850" lvl="0" marL="34290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Cambria"/>
              <a:ea typeface="Cambria"/>
              <a:cs typeface="Cambria"/>
              <a:sym typeface="Cambria"/>
            </a:endParaRPr>
          </a:p>
          <a:p>
            <a:pPr indent="-342900" lvl="0" marL="342900" marR="0" rtl="0" algn="l">
              <a:lnSpc>
                <a:spcPct val="100000"/>
              </a:lnSpc>
              <a:spcBef>
                <a:spcPts val="0"/>
              </a:spcBef>
              <a:spcAft>
                <a:spcPts val="0"/>
              </a:spcAft>
              <a:buClr>
                <a:srgbClr val="000000"/>
              </a:buClr>
              <a:buSzPts val="2300"/>
              <a:buFont typeface="Cambria"/>
              <a:buChar char="•"/>
            </a:pPr>
            <a:r>
              <a:rPr b="0" i="0" lang="en-US" sz="2300" u="none" cap="none" strike="noStrike">
                <a:solidFill>
                  <a:srgbClr val="000000"/>
                </a:solidFill>
                <a:latin typeface="Cambria"/>
                <a:ea typeface="Cambria"/>
                <a:cs typeface="Cambria"/>
                <a:sym typeface="Cambria"/>
              </a:rPr>
              <a:t>Nama method tidak boleh diawali dengan garis bawah jika tipe method private atau protected.</a:t>
            </a:r>
            <a:endParaRPr b="0" i="0" sz="1400" u="none" cap="none" strike="noStrike">
              <a:solidFill>
                <a:srgbClr val="000000"/>
              </a:solidFill>
              <a:latin typeface="Cambria"/>
              <a:ea typeface="Cambria"/>
              <a:cs typeface="Cambria"/>
              <a:sym typeface="Cambria"/>
            </a:endParaRPr>
          </a:p>
        </p:txBody>
      </p:sp>
      <p:pic>
        <p:nvPicPr>
          <p:cNvPr id="778" name="Google Shape;778;p71"/>
          <p:cNvPicPr preferRelativeResize="0"/>
          <p:nvPr/>
        </p:nvPicPr>
        <p:blipFill rotWithShape="1">
          <a:blip r:embed="rId6">
            <a:alphaModFix/>
          </a:blip>
          <a:srcRect b="0" l="0" r="0" t="0"/>
          <a:stretch/>
        </p:blipFill>
        <p:spPr>
          <a:xfrm>
            <a:off x="5102788" y="997303"/>
            <a:ext cx="3162600" cy="405623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pic>
        <p:nvPicPr>
          <p:cNvPr id="783" name="Google Shape;783;p7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784" name="Google Shape;784;p7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85" name="Google Shape;785;p72"/>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786" name="Google Shape;786;p72"/>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787" name="Google Shape;787;p72"/>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Instansiasi Sebuah Class</a:t>
            </a:r>
            <a:endParaRPr b="1" i="0" sz="2800" u="none" cap="none" strike="noStrike">
              <a:solidFill>
                <a:srgbClr val="002060"/>
              </a:solidFill>
              <a:latin typeface="Arial"/>
              <a:ea typeface="Arial"/>
              <a:cs typeface="Arial"/>
              <a:sym typeface="Arial"/>
            </a:endParaRPr>
          </a:p>
        </p:txBody>
      </p:sp>
      <p:sp>
        <p:nvSpPr>
          <p:cNvPr id="788" name="Google Shape;788;p72"/>
          <p:cNvSpPr txBox="1"/>
          <p:nvPr/>
        </p:nvSpPr>
        <p:spPr>
          <a:xfrm>
            <a:off x="363557" y="1689801"/>
            <a:ext cx="3160142" cy="3580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789" name="Google Shape;789;p72"/>
          <p:cNvSpPr txBox="1"/>
          <p:nvPr/>
        </p:nvSpPr>
        <p:spPr>
          <a:xfrm>
            <a:off x="424501" y="997303"/>
            <a:ext cx="8262299" cy="1107996"/>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HARUS mengikuti penamaan variable yang standard</a:t>
            </a:r>
            <a:endParaRPr b="0" i="0" sz="1400" u="none" cap="none" strike="noStrike">
              <a:solidFill>
                <a:srgbClr val="000000"/>
              </a:solidFill>
              <a:latin typeface="Arial"/>
              <a:ea typeface="Arial"/>
              <a:cs typeface="Arial"/>
              <a:sym typeface="Arial"/>
            </a:endParaRPr>
          </a:p>
          <a:p>
            <a:pPr indent="-203200" lvl="0" marL="34290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HARUS menyertakan tanda kurung</a:t>
            </a:r>
            <a:endParaRPr b="0" i="0" sz="2200" u="none" cap="none" strike="noStrike">
              <a:solidFill>
                <a:srgbClr val="000000"/>
              </a:solidFill>
              <a:latin typeface="Arial"/>
              <a:ea typeface="Arial"/>
              <a:cs typeface="Arial"/>
              <a:sym typeface="Arial"/>
            </a:endParaRPr>
          </a:p>
        </p:txBody>
      </p:sp>
      <p:pic>
        <p:nvPicPr>
          <p:cNvPr id="790" name="Google Shape;790;p72"/>
          <p:cNvPicPr preferRelativeResize="0"/>
          <p:nvPr/>
        </p:nvPicPr>
        <p:blipFill rotWithShape="1">
          <a:blip r:embed="rId6">
            <a:alphaModFix/>
          </a:blip>
          <a:srcRect b="0" l="0" r="0" t="0"/>
          <a:stretch/>
        </p:blipFill>
        <p:spPr>
          <a:xfrm>
            <a:off x="1520697" y="2350628"/>
            <a:ext cx="6624736" cy="247913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pic>
        <p:nvPicPr>
          <p:cNvPr id="795" name="Google Shape;795;p7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796" name="Google Shape;796;p7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97" name="Google Shape;797;p73"/>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798" name="Google Shape;798;p73"/>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799" name="Google Shape;799;p73"/>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Materi 4</a:t>
            </a:r>
            <a:r>
              <a:rPr b="0" i="0" lang="en-US" sz="2800" u="none" cap="none" strike="noStrike">
                <a:solidFill>
                  <a:srgbClr val="00206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800" name="Google Shape;800;p73"/>
          <p:cNvSpPr/>
          <p:nvPr/>
        </p:nvSpPr>
        <p:spPr>
          <a:xfrm>
            <a:off x="339986" y="2571750"/>
            <a:ext cx="8464028"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Best-Practice untuk PHP</a:t>
            </a:r>
            <a:endParaRPr b="1" i="0" sz="2800" u="none" cap="none" strike="noStrike">
              <a:solidFill>
                <a:srgbClr val="00206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pic>
        <p:nvPicPr>
          <p:cNvPr id="805" name="Google Shape;805;p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806" name="Google Shape;806;p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807" name="Google Shape;807;p6"/>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808" name="Google Shape;808;p6"/>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809" name="Google Shape;809;p6"/>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Inisialisasi variable</a:t>
            </a:r>
            <a:endParaRPr b="1" i="0" sz="2800" u="none" cap="none" strike="noStrike">
              <a:solidFill>
                <a:srgbClr val="002060"/>
              </a:solidFill>
              <a:latin typeface="Arial"/>
              <a:ea typeface="Arial"/>
              <a:cs typeface="Arial"/>
              <a:sym typeface="Arial"/>
            </a:endParaRPr>
          </a:p>
        </p:txBody>
      </p:sp>
      <p:sp>
        <p:nvSpPr>
          <p:cNvPr id="810" name="Google Shape;810;p6"/>
          <p:cNvSpPr/>
          <p:nvPr/>
        </p:nvSpPr>
        <p:spPr>
          <a:xfrm>
            <a:off x="331180" y="876953"/>
            <a:ext cx="8464028" cy="83095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Inisialisasi variable harus dilakukan pertama kali sebelum penggunaan variable tersebut</a:t>
            </a:r>
            <a:endParaRPr b="0" i="0" sz="2400" u="none" cap="none" strike="noStrike">
              <a:solidFill>
                <a:srgbClr val="000000"/>
              </a:solidFill>
              <a:latin typeface="Arial"/>
              <a:ea typeface="Arial"/>
              <a:cs typeface="Arial"/>
              <a:sym typeface="Arial"/>
            </a:endParaRPr>
          </a:p>
        </p:txBody>
      </p:sp>
      <p:sp>
        <p:nvSpPr>
          <p:cNvPr id="811" name="Google Shape;811;p6"/>
          <p:cNvSpPr txBox="1"/>
          <p:nvPr/>
        </p:nvSpPr>
        <p:spPr>
          <a:xfrm>
            <a:off x="331180" y="1832579"/>
            <a:ext cx="1719689" cy="36933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Boleh saja:</a:t>
            </a:r>
            <a:endParaRPr b="0" i="0" sz="1800" u="none" cap="none" strike="noStrike">
              <a:solidFill>
                <a:srgbClr val="000000"/>
              </a:solidFill>
              <a:latin typeface="Arial"/>
              <a:ea typeface="Arial"/>
              <a:cs typeface="Arial"/>
              <a:sym typeface="Arial"/>
            </a:endParaRPr>
          </a:p>
        </p:txBody>
      </p:sp>
      <p:pic>
        <p:nvPicPr>
          <p:cNvPr id="812" name="Google Shape;812;p6"/>
          <p:cNvPicPr preferRelativeResize="0"/>
          <p:nvPr/>
        </p:nvPicPr>
        <p:blipFill rotWithShape="1">
          <a:blip r:embed="rId6">
            <a:alphaModFix/>
          </a:blip>
          <a:srcRect b="0" l="0" r="0" t="0"/>
          <a:stretch/>
        </p:blipFill>
        <p:spPr>
          <a:xfrm>
            <a:off x="695982" y="2201911"/>
            <a:ext cx="3667125" cy="2847975"/>
          </a:xfrm>
          <a:prstGeom prst="rect">
            <a:avLst/>
          </a:prstGeom>
          <a:noFill/>
          <a:ln>
            <a:noFill/>
          </a:ln>
        </p:spPr>
      </p:pic>
      <p:sp>
        <p:nvSpPr>
          <p:cNvPr id="813" name="Google Shape;813;p6"/>
          <p:cNvSpPr txBox="1"/>
          <p:nvPr/>
        </p:nvSpPr>
        <p:spPr>
          <a:xfrm>
            <a:off x="4644780" y="1891411"/>
            <a:ext cx="3940726" cy="314279"/>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Namun sebaiknya gunakan ini:</a:t>
            </a:r>
            <a:endParaRPr b="0" i="0" sz="1800" u="none" cap="none" strike="noStrike">
              <a:solidFill>
                <a:srgbClr val="000000"/>
              </a:solidFill>
              <a:latin typeface="Arial"/>
              <a:ea typeface="Arial"/>
              <a:cs typeface="Arial"/>
              <a:sym typeface="Arial"/>
            </a:endParaRPr>
          </a:p>
        </p:txBody>
      </p:sp>
      <p:pic>
        <p:nvPicPr>
          <p:cNvPr id="814" name="Google Shape;814;p6"/>
          <p:cNvPicPr preferRelativeResize="0"/>
          <p:nvPr/>
        </p:nvPicPr>
        <p:blipFill rotWithShape="1">
          <a:blip r:embed="rId7">
            <a:alphaModFix/>
          </a:blip>
          <a:srcRect b="0" l="0" r="0" t="0"/>
          <a:stretch/>
        </p:blipFill>
        <p:spPr>
          <a:xfrm>
            <a:off x="5243768" y="2389193"/>
            <a:ext cx="2901666" cy="250397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pic>
        <p:nvPicPr>
          <p:cNvPr id="819" name="Google Shape;819;p7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820" name="Google Shape;820;p7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821" name="Google Shape;821;p74"/>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822" name="Google Shape;822;p74"/>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823" name="Google Shape;823;p74"/>
          <p:cNvSpPr/>
          <p:nvPr/>
        </p:nvSpPr>
        <p:spPr>
          <a:xfrm>
            <a:off x="331181" y="118750"/>
            <a:ext cx="5650217"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Inisialisasi/ Urutan deklarasi variable, method dan properties</a:t>
            </a:r>
            <a:endParaRPr b="1" i="0" sz="2800" u="none" cap="none" strike="noStrike">
              <a:solidFill>
                <a:srgbClr val="002060"/>
              </a:solidFill>
              <a:latin typeface="Arial"/>
              <a:ea typeface="Arial"/>
              <a:cs typeface="Arial"/>
              <a:sym typeface="Arial"/>
            </a:endParaRPr>
          </a:p>
        </p:txBody>
      </p:sp>
      <p:sp>
        <p:nvSpPr>
          <p:cNvPr id="824" name="Google Shape;824;p74"/>
          <p:cNvSpPr/>
          <p:nvPr/>
        </p:nvSpPr>
        <p:spPr>
          <a:xfrm>
            <a:off x="339986" y="1143218"/>
            <a:ext cx="8464028" cy="3477835"/>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2200"/>
              <a:buFont typeface="Cambria"/>
              <a:buChar char="•"/>
            </a:pPr>
            <a:r>
              <a:rPr b="0" i="0" lang="en-US" sz="2200" u="none" cap="none" strike="noStrike">
                <a:solidFill>
                  <a:srgbClr val="000000"/>
                </a:solidFill>
                <a:latin typeface="Cambria"/>
                <a:ea typeface="Cambria"/>
                <a:cs typeface="Cambria"/>
                <a:sym typeface="Cambria"/>
              </a:rPr>
              <a:t>HARUS diawali dengan global, ikuti dengan konstanta, dan diakhiri dengan variabel local</a:t>
            </a:r>
            <a:endParaRPr b="0" i="0" sz="1400" u="none" cap="none" strike="noStrike">
              <a:solidFill>
                <a:srgbClr val="000000"/>
              </a:solidFill>
              <a:latin typeface="Cambria"/>
              <a:ea typeface="Cambria"/>
              <a:cs typeface="Cambria"/>
              <a:sym typeface="Cambria"/>
            </a:endParaRPr>
          </a:p>
          <a:p>
            <a:pPr indent="-146050" lvl="0" marL="28575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Cambria"/>
              <a:ea typeface="Cambria"/>
              <a:cs typeface="Cambria"/>
              <a:sym typeface="Cambria"/>
            </a:endParaRPr>
          </a:p>
          <a:p>
            <a:pPr indent="-285750" lvl="0" marL="285750" marR="0" rtl="0" algn="just">
              <a:lnSpc>
                <a:spcPct val="100000"/>
              </a:lnSpc>
              <a:spcBef>
                <a:spcPts val="0"/>
              </a:spcBef>
              <a:spcAft>
                <a:spcPts val="0"/>
              </a:spcAft>
              <a:buClr>
                <a:srgbClr val="000000"/>
              </a:buClr>
              <a:buSzPts val="2200"/>
              <a:buFont typeface="Cambria"/>
              <a:buChar char="•"/>
            </a:pPr>
            <a:r>
              <a:rPr b="0" i="0" lang="en-US" sz="2200" u="none" cap="none" strike="noStrike">
                <a:solidFill>
                  <a:srgbClr val="000000"/>
                </a:solidFill>
                <a:latin typeface="Cambria"/>
                <a:ea typeface="Cambria"/>
                <a:cs typeface="Cambria"/>
                <a:sym typeface="Cambria"/>
              </a:rPr>
              <a:t>HARUS diawali dengan properti kemudian diikuti dengan method dalam class</a:t>
            </a:r>
            <a:endParaRPr b="0" i="0" sz="1400" u="none" cap="none" strike="noStrike">
              <a:solidFill>
                <a:srgbClr val="000000"/>
              </a:solidFill>
              <a:latin typeface="Cambria"/>
              <a:ea typeface="Cambria"/>
              <a:cs typeface="Cambria"/>
              <a:sym typeface="Cambria"/>
            </a:endParaRPr>
          </a:p>
          <a:p>
            <a:pPr indent="-146050" lvl="0" marL="28575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Cambria"/>
              <a:ea typeface="Cambria"/>
              <a:cs typeface="Cambria"/>
              <a:sym typeface="Cambria"/>
            </a:endParaRPr>
          </a:p>
          <a:p>
            <a:pPr indent="-285750" lvl="0" marL="285750" marR="0" rtl="0" algn="just">
              <a:lnSpc>
                <a:spcPct val="100000"/>
              </a:lnSpc>
              <a:spcBef>
                <a:spcPts val="0"/>
              </a:spcBef>
              <a:spcAft>
                <a:spcPts val="0"/>
              </a:spcAft>
              <a:buClr>
                <a:srgbClr val="000000"/>
              </a:buClr>
              <a:buSzPts val="2200"/>
              <a:buFont typeface="Cambria"/>
              <a:buChar char="•"/>
            </a:pPr>
            <a:r>
              <a:rPr b="0" i="0" lang="en-US" sz="2200" u="none" cap="none" strike="noStrike">
                <a:solidFill>
                  <a:srgbClr val="000000"/>
                </a:solidFill>
                <a:latin typeface="Cambria"/>
                <a:ea typeface="Cambria"/>
                <a:cs typeface="Cambria"/>
                <a:sym typeface="Cambria"/>
              </a:rPr>
              <a:t>HARUS diawali dengan public, diikuti protected, dan diakhiri dengan private method dalam class</a:t>
            </a:r>
            <a:endParaRPr b="0" i="0" sz="1400" u="none" cap="none" strike="noStrike">
              <a:solidFill>
                <a:srgbClr val="000000"/>
              </a:solidFill>
              <a:latin typeface="Cambria"/>
              <a:ea typeface="Cambria"/>
              <a:cs typeface="Cambria"/>
              <a:sym typeface="Cambria"/>
            </a:endParaRPr>
          </a:p>
          <a:p>
            <a:pPr indent="-146050" lvl="0" marL="28575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Cambria"/>
              <a:ea typeface="Cambria"/>
              <a:cs typeface="Cambria"/>
              <a:sym typeface="Cambria"/>
            </a:endParaRPr>
          </a:p>
          <a:p>
            <a:pPr indent="-285750" lvl="0" marL="285750" marR="0" rtl="0" algn="just">
              <a:lnSpc>
                <a:spcPct val="100000"/>
              </a:lnSpc>
              <a:spcBef>
                <a:spcPts val="0"/>
              </a:spcBef>
              <a:spcAft>
                <a:spcPts val="0"/>
              </a:spcAft>
              <a:buClr>
                <a:srgbClr val="000000"/>
              </a:buClr>
              <a:buSzPts val="2200"/>
              <a:buFont typeface="Cambria"/>
              <a:buChar char="•"/>
            </a:pPr>
            <a:r>
              <a:rPr b="0" i="0" lang="en-US" sz="2200" u="none" cap="none" strike="noStrike">
                <a:solidFill>
                  <a:srgbClr val="000000"/>
                </a:solidFill>
                <a:latin typeface="Cambria"/>
                <a:ea typeface="Cambria"/>
                <a:cs typeface="Cambria"/>
                <a:sym typeface="Cambria"/>
              </a:rPr>
              <a:t>HARUS sesuai dengan abjad dalam kelompoknya</a:t>
            </a:r>
            <a:endParaRPr b="0" i="0" sz="2200" u="none" cap="none" strike="noStrike">
              <a:solidFill>
                <a:srgbClr val="000000"/>
              </a:solidFill>
              <a:latin typeface="Cambria"/>
              <a:ea typeface="Cambria"/>
              <a:cs typeface="Cambria"/>
              <a:sym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89" name="Google Shape;189;p2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90" name="Google Shape;190;p23"/>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91" name="Google Shape;191;p23"/>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92" name="Google Shape;192;p23"/>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Cambria"/>
                <a:ea typeface="Cambria"/>
                <a:cs typeface="Cambria"/>
                <a:sym typeface="Cambria"/>
              </a:rPr>
              <a:t>Tag Penutup</a:t>
            </a:r>
            <a:endParaRPr b="1" i="0" sz="2400" u="none" cap="none" strike="noStrike">
              <a:solidFill>
                <a:srgbClr val="002060"/>
              </a:solidFill>
              <a:latin typeface="Cambria"/>
              <a:ea typeface="Cambria"/>
              <a:cs typeface="Cambria"/>
              <a:sym typeface="Cambria"/>
            </a:endParaRPr>
          </a:p>
        </p:txBody>
      </p:sp>
      <p:sp>
        <p:nvSpPr>
          <p:cNvPr id="193" name="Google Shape;193;p23"/>
          <p:cNvSpPr/>
          <p:nvPr/>
        </p:nvSpPr>
        <p:spPr>
          <a:xfrm>
            <a:off x="331180" y="876953"/>
            <a:ext cx="8464028" cy="3046948"/>
          </a:xfrm>
          <a:prstGeom prst="rect">
            <a:avLst/>
          </a:prstGeom>
          <a:noFill/>
          <a:ln>
            <a:noFill/>
          </a:ln>
        </p:spPr>
        <p:txBody>
          <a:bodyPr anchorCtr="0" anchor="t" bIns="45700" lIns="91425" spcFirstLastPara="1" rIns="91425" wrap="square" tIns="45700">
            <a:spAutoFit/>
          </a:bodyPr>
          <a:lstStyle/>
          <a:p>
            <a:pPr indent="-152400" lvl="0" marL="0" marR="0" rtl="0" algn="l">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Baik elemen yang kosong maupun yang tidak kosong, harus memiliki tag penutup yang sesuai.</a:t>
            </a:r>
            <a:endParaRPr b="0" i="0" sz="1400" u="none" cap="none" strike="noStrike">
              <a:solidFill>
                <a:srgbClr val="000000"/>
              </a:solidFill>
              <a:latin typeface="Cambria"/>
              <a:ea typeface="Cambria"/>
              <a:cs typeface="Cambria"/>
              <a:sym typeface="Cambria"/>
            </a:endParaRPr>
          </a:p>
          <a:p>
            <a:pPr indent="-152400" lvl="0" marL="0" marR="0" rtl="0" algn="l">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Elemen yang tidak kosong</a:t>
            </a:r>
            <a:endParaRPr b="0" i="0" sz="2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Noto Sans Symbols"/>
              <a:buNone/>
            </a:pPr>
            <a:r>
              <a:t/>
            </a:r>
            <a:endParaRPr b="0" i="0" sz="2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Noto Sans Symbols"/>
              <a:buNone/>
            </a:pPr>
            <a:r>
              <a:t/>
            </a:r>
            <a:endParaRPr b="0" i="0" sz="2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400"/>
              <a:buFont typeface="Noto Sans Symbols"/>
              <a:buNone/>
            </a:pPr>
            <a:r>
              <a:t/>
            </a:r>
            <a:endParaRPr b="0" i="0" sz="2400" u="none" cap="none" strike="noStrike">
              <a:solidFill>
                <a:srgbClr val="000000"/>
              </a:solidFill>
              <a:latin typeface="Cambria"/>
              <a:ea typeface="Cambria"/>
              <a:cs typeface="Cambria"/>
              <a:sym typeface="Cambria"/>
            </a:endParaRPr>
          </a:p>
          <a:p>
            <a:pPr indent="-152400" lvl="0" marL="0" marR="0" rtl="0" algn="l">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Elemen yang kosong</a:t>
            </a:r>
            <a:endParaRPr b="0" i="0" sz="2400" u="none" cap="none" strike="noStrike">
              <a:solidFill>
                <a:srgbClr val="000000"/>
              </a:solidFill>
              <a:latin typeface="Cambria"/>
              <a:ea typeface="Cambria"/>
              <a:cs typeface="Cambria"/>
              <a:sym typeface="Cambria"/>
            </a:endParaRPr>
          </a:p>
        </p:txBody>
      </p:sp>
      <p:pic>
        <p:nvPicPr>
          <p:cNvPr id="194" name="Google Shape;194;p23"/>
          <p:cNvPicPr preferRelativeResize="0"/>
          <p:nvPr/>
        </p:nvPicPr>
        <p:blipFill rotWithShape="1">
          <a:blip r:embed="rId6">
            <a:alphaModFix/>
          </a:blip>
          <a:srcRect b="0" l="0" r="0" t="0"/>
          <a:stretch/>
        </p:blipFill>
        <p:spPr>
          <a:xfrm>
            <a:off x="3787573" y="2052440"/>
            <a:ext cx="3676482" cy="1600195"/>
          </a:xfrm>
          <a:prstGeom prst="rect">
            <a:avLst/>
          </a:prstGeom>
          <a:noFill/>
          <a:ln>
            <a:noFill/>
          </a:ln>
        </p:spPr>
      </p:pic>
      <p:pic>
        <p:nvPicPr>
          <p:cNvPr id="195" name="Google Shape;195;p23"/>
          <p:cNvPicPr preferRelativeResize="0"/>
          <p:nvPr/>
        </p:nvPicPr>
        <p:blipFill rotWithShape="1">
          <a:blip r:embed="rId7">
            <a:alphaModFix/>
          </a:blip>
          <a:srcRect b="0" l="0" r="0" t="0"/>
          <a:stretch/>
        </p:blipFill>
        <p:spPr>
          <a:xfrm>
            <a:off x="3905186" y="3744136"/>
            <a:ext cx="2803958" cy="123742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pic>
        <p:nvPicPr>
          <p:cNvPr id="829" name="Google Shape;829;p7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830" name="Google Shape;830;p7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831" name="Google Shape;831;p7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832" name="Google Shape;832;p7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833" name="Google Shape;833;p75"/>
          <p:cNvSpPr/>
          <p:nvPr/>
        </p:nvSpPr>
        <p:spPr>
          <a:xfrm>
            <a:off x="331181" y="118750"/>
            <a:ext cx="5650217"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Cambria"/>
                <a:ea typeface="Cambria"/>
                <a:cs typeface="Cambria"/>
                <a:sym typeface="Cambria"/>
              </a:rPr>
              <a:t>Inisialisasi/ Urutan deklarasi variable, method dan properties</a:t>
            </a:r>
            <a:endParaRPr b="1" i="0" sz="2800" u="none" cap="none" strike="noStrike">
              <a:solidFill>
                <a:srgbClr val="002060"/>
              </a:solidFill>
              <a:latin typeface="Cambria"/>
              <a:ea typeface="Cambria"/>
              <a:cs typeface="Cambria"/>
              <a:sym typeface="Cambria"/>
            </a:endParaRPr>
          </a:p>
        </p:txBody>
      </p:sp>
      <p:pic>
        <p:nvPicPr>
          <p:cNvPr id="834" name="Google Shape;834;p75"/>
          <p:cNvPicPr preferRelativeResize="0"/>
          <p:nvPr/>
        </p:nvPicPr>
        <p:blipFill rotWithShape="1">
          <a:blip r:embed="rId6">
            <a:alphaModFix/>
          </a:blip>
          <a:srcRect b="0" l="-866" r="37094" t="0"/>
          <a:stretch/>
        </p:blipFill>
        <p:spPr>
          <a:xfrm>
            <a:off x="339986" y="1133475"/>
            <a:ext cx="4464496" cy="4010025"/>
          </a:xfrm>
          <a:prstGeom prst="rect">
            <a:avLst/>
          </a:prstGeom>
          <a:noFill/>
          <a:ln>
            <a:noFill/>
          </a:ln>
        </p:spPr>
      </p:pic>
      <p:pic>
        <p:nvPicPr>
          <p:cNvPr id="835" name="Google Shape;835;p75"/>
          <p:cNvPicPr preferRelativeResize="0"/>
          <p:nvPr/>
        </p:nvPicPr>
        <p:blipFill rotWithShape="1">
          <a:blip r:embed="rId7">
            <a:alphaModFix/>
          </a:blip>
          <a:srcRect b="0" l="0" r="0" t="0"/>
          <a:stretch/>
        </p:blipFill>
        <p:spPr>
          <a:xfrm>
            <a:off x="5095964" y="1031907"/>
            <a:ext cx="2885441" cy="405093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pic>
        <p:nvPicPr>
          <p:cNvPr id="840" name="Google Shape;840;p7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841" name="Google Shape;841;p7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842" name="Google Shape;842;p76"/>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843" name="Google Shape;843;p76"/>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844" name="Google Shape;844;p76"/>
          <p:cNvSpPr/>
          <p:nvPr/>
        </p:nvSpPr>
        <p:spPr>
          <a:xfrm>
            <a:off x="339986" y="2571750"/>
            <a:ext cx="8464028"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Penanganan Galat / Error</a:t>
            </a:r>
            <a:endParaRPr b="1" i="0" sz="2800" u="none" cap="none" strike="noStrike">
              <a:solidFill>
                <a:srgbClr val="00206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pic>
        <p:nvPicPr>
          <p:cNvPr id="849" name="Google Shape;849;p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850" name="Google Shape;850;p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851" name="Google Shape;851;p7"/>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852" name="Google Shape;852;p7"/>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853" name="Google Shape;853;p7"/>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Penanganan Galat / Error</a:t>
            </a:r>
            <a:endParaRPr b="1" i="0" sz="2800" u="none" cap="none" strike="noStrike">
              <a:solidFill>
                <a:srgbClr val="002060"/>
              </a:solidFill>
              <a:latin typeface="Arial"/>
              <a:ea typeface="Arial"/>
              <a:cs typeface="Arial"/>
              <a:sym typeface="Arial"/>
            </a:endParaRPr>
          </a:p>
        </p:txBody>
      </p:sp>
      <p:sp>
        <p:nvSpPr>
          <p:cNvPr id="854" name="Google Shape;854;p7"/>
          <p:cNvSpPr/>
          <p:nvPr/>
        </p:nvSpPr>
        <p:spPr>
          <a:xfrm>
            <a:off x="331180" y="876953"/>
            <a:ext cx="8464028" cy="2800726"/>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2200"/>
              <a:buFont typeface="Cambria"/>
              <a:buChar char="•"/>
            </a:pPr>
            <a:r>
              <a:rPr b="0" i="0" lang="en-US" sz="2200" u="none" cap="none" strike="noStrike">
                <a:solidFill>
                  <a:srgbClr val="000000"/>
                </a:solidFill>
                <a:latin typeface="Cambria"/>
                <a:ea typeface="Cambria"/>
                <a:cs typeface="Cambria"/>
                <a:sym typeface="Cambria"/>
              </a:rPr>
              <a:t>Penanganan error adalah proses menangkap kesalahan pada program untuk diambil tindakan yang sesuai.</a:t>
            </a:r>
            <a:endParaRPr b="0" i="0" sz="1400" u="none" cap="none" strike="noStrike">
              <a:solidFill>
                <a:srgbClr val="000000"/>
              </a:solidFill>
              <a:latin typeface="Cambria"/>
              <a:ea typeface="Cambria"/>
              <a:cs typeface="Cambria"/>
              <a:sym typeface="Cambria"/>
            </a:endParaRPr>
          </a:p>
          <a:p>
            <a:pPr indent="-203200" lvl="0" marL="34290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2200"/>
              <a:buFont typeface="Cambria"/>
              <a:buChar char="•"/>
            </a:pPr>
            <a:r>
              <a:rPr b="0" i="0" lang="en-US" sz="2200" u="none" cap="none" strike="noStrike">
                <a:solidFill>
                  <a:srgbClr val="000000"/>
                </a:solidFill>
                <a:latin typeface="Cambria"/>
                <a:ea typeface="Cambria"/>
                <a:cs typeface="Cambria"/>
                <a:sym typeface="Cambria"/>
              </a:rPr>
              <a:t>Metode Penanganan Error</a:t>
            </a:r>
            <a:endParaRPr b="0" i="0" sz="1400" u="none" cap="none" strike="noStrike">
              <a:solidFill>
                <a:srgbClr val="000000"/>
              </a:solidFill>
              <a:latin typeface="Cambria"/>
              <a:ea typeface="Cambria"/>
              <a:cs typeface="Cambria"/>
              <a:sym typeface="Cambria"/>
            </a:endParaRPr>
          </a:p>
          <a:p>
            <a:pPr indent="0" lvl="1" marL="0" marR="0" rtl="0" algn="just">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mbria"/>
                <a:ea typeface="Cambria"/>
                <a:cs typeface="Cambria"/>
                <a:sym typeface="Cambria"/>
              </a:rPr>
              <a:t>	Menggunakan Function "die()"</a:t>
            </a:r>
            <a:endParaRPr b="0" i="0" sz="1400" u="none" cap="none" strike="noStrike">
              <a:solidFill>
                <a:srgbClr val="000000"/>
              </a:solidFill>
              <a:latin typeface="Cambria"/>
              <a:ea typeface="Cambria"/>
              <a:cs typeface="Cambria"/>
              <a:sym typeface="Cambria"/>
            </a:endParaRPr>
          </a:p>
          <a:p>
            <a:pPr indent="0" lvl="1" marL="0" marR="0" rtl="0" algn="just">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mbria"/>
                <a:ea typeface="Cambria"/>
                <a:cs typeface="Cambria"/>
                <a:sym typeface="Cambria"/>
              </a:rPr>
              <a:t>	Menulis function Penanganan Error sendiri</a:t>
            </a:r>
            <a:endParaRPr b="0" i="0" sz="2200" u="none" cap="none" strike="noStrike">
              <a:solidFill>
                <a:srgbClr val="000000"/>
              </a:solidFill>
              <a:latin typeface="Cambria"/>
              <a:ea typeface="Cambria"/>
              <a:cs typeface="Cambria"/>
              <a:sym typeface="Cambria"/>
            </a:endParaRPr>
          </a:p>
          <a:p>
            <a:pPr indent="0" lvl="1" marL="0" marR="0" rtl="0" algn="just">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mbria"/>
                <a:ea typeface="Cambria"/>
                <a:cs typeface="Cambria"/>
                <a:sym typeface="Cambria"/>
              </a:rPr>
              <a:t>	Error reporting</a:t>
            </a:r>
            <a:endParaRPr b="0" i="0" sz="14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Cambria"/>
              <a:ea typeface="Cambria"/>
              <a:cs typeface="Cambria"/>
              <a:sym typeface="Cambria"/>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pic>
        <p:nvPicPr>
          <p:cNvPr id="859" name="Google Shape;859;p7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860" name="Google Shape;860;p7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861" name="Google Shape;861;p77"/>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862" name="Google Shape;862;p77"/>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863" name="Google Shape;863;p77"/>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Function "die()"</a:t>
            </a:r>
            <a:endParaRPr b="1" i="0" sz="2800" u="none" cap="none" strike="noStrike">
              <a:solidFill>
                <a:srgbClr val="002060"/>
              </a:solidFill>
              <a:latin typeface="Arial"/>
              <a:ea typeface="Arial"/>
              <a:cs typeface="Arial"/>
              <a:sym typeface="Arial"/>
            </a:endParaRPr>
          </a:p>
        </p:txBody>
      </p:sp>
      <p:sp>
        <p:nvSpPr>
          <p:cNvPr id="864" name="Google Shape;864;p77"/>
          <p:cNvSpPr/>
          <p:nvPr/>
        </p:nvSpPr>
        <p:spPr>
          <a:xfrm>
            <a:off x="331180" y="876953"/>
            <a:ext cx="8464028" cy="34778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Arial"/>
                <a:ea typeface="Arial"/>
                <a:cs typeface="Arial"/>
                <a:sym typeface="Arial"/>
              </a:rPr>
              <a:t>Misalkan terdapat kode sbb: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Arial"/>
                <a:ea typeface="Arial"/>
                <a:cs typeface="Arial"/>
                <a:sym typeface="Arial"/>
              </a:rPr>
              <a:t>Jika file tersebut tidak ditemukan, maka akan keluar pesan berikut: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865" name="Google Shape;865;p77"/>
          <p:cNvSpPr/>
          <p:nvPr/>
        </p:nvSpPr>
        <p:spPr>
          <a:xfrm>
            <a:off x="695982" y="1329598"/>
            <a:ext cx="6192688" cy="1440160"/>
          </a:xfrm>
          <a:prstGeom prst="rect">
            <a:avLst/>
          </a:prstGeom>
          <a:no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6080A"/>
                </a:solidFill>
                <a:latin typeface="Courier New"/>
                <a:ea typeface="Courier New"/>
                <a:cs typeface="Courier New"/>
                <a:sym typeface="Courier New"/>
              </a:rPr>
              <a:t>&lt;?php</a:t>
            </a:r>
            <a:br>
              <a:rPr b="0" i="0" lang="en-US" sz="1400" u="none" cap="none" strike="noStrike">
                <a:solidFill>
                  <a:srgbClr val="06080A"/>
                </a:solidFill>
                <a:latin typeface="Courier New"/>
                <a:ea typeface="Courier New"/>
                <a:cs typeface="Courier New"/>
                <a:sym typeface="Courier New"/>
              </a:rPr>
            </a:br>
            <a:r>
              <a:rPr b="0" i="0" lang="en-US" sz="1400" u="none" cap="none" strike="noStrike">
                <a:solidFill>
                  <a:srgbClr val="06080A"/>
                </a:solidFill>
                <a:latin typeface="Courier New"/>
                <a:ea typeface="Courier New"/>
                <a:cs typeface="Courier New"/>
                <a:sym typeface="Courier New"/>
              </a:rPr>
              <a:t>$file=fopen(”hello.txt","r");</a:t>
            </a:r>
            <a:br>
              <a:rPr b="0" i="0" lang="en-US" sz="1400" u="none" cap="none" strike="noStrike">
                <a:solidFill>
                  <a:srgbClr val="06080A"/>
                </a:solidFill>
                <a:latin typeface="Courier New"/>
                <a:ea typeface="Courier New"/>
                <a:cs typeface="Courier New"/>
                <a:sym typeface="Courier New"/>
              </a:rPr>
            </a:br>
            <a:r>
              <a:rPr b="0" i="0" lang="en-US" sz="1400" u="none" cap="none" strike="noStrike">
                <a:solidFill>
                  <a:srgbClr val="06080A"/>
                </a:solidFill>
                <a:latin typeface="Courier New"/>
                <a:ea typeface="Courier New"/>
                <a:cs typeface="Courier New"/>
                <a:sym typeface="Courier New"/>
              </a:rPr>
              <a:t>?&gt;</a:t>
            </a:r>
            <a:endParaRPr b="0" i="0" sz="1400" u="none" cap="none" strike="noStrike">
              <a:solidFill>
                <a:schemeClr val="lt1"/>
              </a:solidFill>
              <a:latin typeface="Arial"/>
              <a:ea typeface="Arial"/>
              <a:cs typeface="Arial"/>
              <a:sym typeface="Arial"/>
            </a:endParaRPr>
          </a:p>
        </p:txBody>
      </p:sp>
      <p:sp>
        <p:nvSpPr>
          <p:cNvPr id="866" name="Google Shape;866;p77"/>
          <p:cNvSpPr/>
          <p:nvPr/>
        </p:nvSpPr>
        <p:spPr>
          <a:xfrm>
            <a:off x="695982" y="3517065"/>
            <a:ext cx="7337675" cy="1276672"/>
          </a:xfrm>
          <a:prstGeom prst="rect">
            <a:avLst/>
          </a:prstGeom>
          <a:no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6080A"/>
                </a:solidFill>
                <a:latin typeface="Courier New"/>
                <a:ea typeface="Courier New"/>
                <a:cs typeface="Courier New"/>
                <a:sym typeface="Courier New"/>
              </a:rPr>
              <a:t>Warning: fopen(hello.txt) [function.fopen]: failed to open stream:</a:t>
            </a:r>
            <a:br>
              <a:rPr b="0" i="0" lang="en-US" sz="1400" u="none" cap="none" strike="noStrike">
                <a:solidFill>
                  <a:srgbClr val="06080A"/>
                </a:solidFill>
                <a:latin typeface="Courier New"/>
                <a:ea typeface="Courier New"/>
                <a:cs typeface="Courier New"/>
                <a:sym typeface="Courier New"/>
              </a:rPr>
            </a:br>
            <a:r>
              <a:rPr b="0" i="0" lang="en-US" sz="1400" u="none" cap="none" strike="noStrike">
                <a:solidFill>
                  <a:srgbClr val="06080A"/>
                </a:solidFill>
                <a:latin typeface="Courier New"/>
                <a:ea typeface="Courier New"/>
                <a:cs typeface="Courier New"/>
                <a:sym typeface="Courier New"/>
              </a:rPr>
              <a:t>No such file or directory in /var/www/webfolder/test.php on line 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pic>
        <p:nvPicPr>
          <p:cNvPr id="871" name="Google Shape;871;p7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872" name="Google Shape;872;p7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873" name="Google Shape;873;p78"/>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874" name="Google Shape;874;p78"/>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875" name="Google Shape;875;p78"/>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Penggunaan Function die();</a:t>
            </a:r>
            <a:endParaRPr b="1" i="0" sz="2800" u="none" cap="none" strike="noStrike">
              <a:solidFill>
                <a:srgbClr val="002060"/>
              </a:solidFill>
              <a:latin typeface="Arial"/>
              <a:ea typeface="Arial"/>
              <a:cs typeface="Arial"/>
              <a:sym typeface="Arial"/>
            </a:endParaRPr>
          </a:p>
        </p:txBody>
      </p:sp>
      <p:sp>
        <p:nvSpPr>
          <p:cNvPr id="876" name="Google Shape;876;p78"/>
          <p:cNvSpPr/>
          <p:nvPr/>
        </p:nvSpPr>
        <p:spPr>
          <a:xfrm>
            <a:off x="331180" y="876953"/>
            <a:ext cx="8464028" cy="44934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mbria"/>
                <a:ea typeface="Cambria"/>
                <a:cs typeface="Cambria"/>
                <a:sym typeface="Cambria"/>
              </a:rPr>
              <a:t>Memeriksa keberadaan file terlebih dahulu</a:t>
            </a:r>
            <a:endParaRPr b="0" i="0" sz="22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mbria"/>
                <a:ea typeface="Cambria"/>
                <a:cs typeface="Cambria"/>
                <a:sym typeface="Cambria"/>
              </a:rPr>
              <a:t>Jika file tidak ditemukan, maka akan muncul pesan:</a:t>
            </a:r>
            <a:endParaRPr b="0" i="0" sz="1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mbria"/>
                <a:ea typeface="Cambria"/>
                <a:cs typeface="Cambria"/>
                <a:sym typeface="Cambria"/>
              </a:rPr>
              <a:t>Program akan terhenti ketika memanggil function die(); dan menampilkan pesan yang dapat dipahami oleh pengguna</a:t>
            </a:r>
            <a:endParaRPr b="0" i="0" sz="22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Cambria"/>
              <a:ea typeface="Cambria"/>
              <a:cs typeface="Cambria"/>
              <a:sym typeface="Cambria"/>
            </a:endParaRPr>
          </a:p>
        </p:txBody>
      </p:sp>
      <p:sp>
        <p:nvSpPr>
          <p:cNvPr id="877" name="Google Shape;877;p78"/>
          <p:cNvSpPr/>
          <p:nvPr/>
        </p:nvSpPr>
        <p:spPr>
          <a:xfrm>
            <a:off x="480674" y="1348760"/>
            <a:ext cx="6048672" cy="1800200"/>
          </a:xfrm>
          <a:prstGeom prst="rect">
            <a:avLst/>
          </a:prstGeom>
          <a:no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ourier New"/>
                <a:ea typeface="Courier New"/>
                <a:cs typeface="Courier New"/>
                <a:sym typeface="Courier New"/>
              </a:rPr>
              <a:t>&lt;?php</a:t>
            </a:r>
            <a:br>
              <a:rPr b="0" i="0" lang="en-US" sz="1600" u="none" cap="none" strike="noStrike">
                <a:solidFill>
                  <a:schemeClr val="dk1"/>
                </a:solidFill>
                <a:latin typeface="Courier New"/>
                <a:ea typeface="Courier New"/>
                <a:cs typeface="Courier New"/>
                <a:sym typeface="Courier New"/>
              </a:rPr>
            </a:br>
            <a:r>
              <a:rPr b="0" i="0" lang="en-US" sz="1600" u="none" cap="none" strike="noStrike">
                <a:solidFill>
                  <a:schemeClr val="dk1"/>
                </a:solidFill>
                <a:latin typeface="Courier New"/>
                <a:ea typeface="Courier New"/>
                <a:cs typeface="Courier New"/>
                <a:sym typeface="Courier New"/>
              </a:rPr>
              <a:t>if(!file_exists(”hello.txt")) {</a:t>
            </a:r>
            <a:br>
              <a:rPr b="0" i="0" lang="en-US" sz="1600" u="none" cap="none" strike="noStrike">
                <a:solidFill>
                  <a:schemeClr val="dk1"/>
                </a:solidFill>
                <a:latin typeface="Courier New"/>
                <a:ea typeface="Courier New"/>
                <a:cs typeface="Courier New"/>
                <a:sym typeface="Courier New"/>
              </a:rPr>
            </a:br>
            <a:r>
              <a:rPr b="0" i="0" lang="en-US" sz="1600" u="none" cap="none" strike="noStrike">
                <a:solidFill>
                  <a:schemeClr val="dk1"/>
                </a:solidFill>
                <a:latin typeface="Courier New"/>
                <a:ea typeface="Courier New"/>
                <a:cs typeface="Courier New"/>
                <a:sym typeface="Courier New"/>
              </a:rPr>
              <a:t>  die("File tidak ditemukan");</a:t>
            </a:r>
            <a:br>
              <a:rPr b="0" i="0" lang="en-US" sz="1600" u="none" cap="none" strike="noStrike">
                <a:solidFill>
                  <a:schemeClr val="dk1"/>
                </a:solidFill>
                <a:latin typeface="Courier New"/>
                <a:ea typeface="Courier New"/>
                <a:cs typeface="Courier New"/>
                <a:sym typeface="Courier New"/>
              </a:rPr>
            </a:br>
            <a:r>
              <a:rPr b="0" i="0" lang="en-US" sz="1600" u="none" cap="none" strike="noStrike">
                <a:solidFill>
                  <a:schemeClr val="dk1"/>
                </a:solidFill>
                <a:latin typeface="Courier New"/>
                <a:ea typeface="Courier New"/>
                <a:cs typeface="Courier New"/>
                <a:sym typeface="Courier New"/>
              </a:rPr>
              <a:t>} else {</a:t>
            </a:r>
            <a:br>
              <a:rPr b="0" i="0" lang="en-US" sz="1600" u="none" cap="none" strike="noStrike">
                <a:solidFill>
                  <a:schemeClr val="dk1"/>
                </a:solidFill>
                <a:latin typeface="Courier New"/>
                <a:ea typeface="Courier New"/>
                <a:cs typeface="Courier New"/>
                <a:sym typeface="Courier New"/>
              </a:rPr>
            </a:br>
            <a:r>
              <a:rPr b="0" i="0" lang="en-US" sz="1600" u="none" cap="none" strike="noStrike">
                <a:solidFill>
                  <a:schemeClr val="dk1"/>
                </a:solidFill>
                <a:latin typeface="Courier New"/>
                <a:ea typeface="Courier New"/>
                <a:cs typeface="Courier New"/>
                <a:sym typeface="Courier New"/>
              </a:rPr>
              <a:t>  $file=fopen(”hello.txt","r");</a:t>
            </a:r>
            <a:br>
              <a:rPr b="0" i="0" lang="en-US" sz="1600" u="none" cap="none" strike="noStrike">
                <a:solidFill>
                  <a:schemeClr val="dk1"/>
                </a:solidFill>
                <a:latin typeface="Courier New"/>
                <a:ea typeface="Courier New"/>
                <a:cs typeface="Courier New"/>
                <a:sym typeface="Courier New"/>
              </a:rPr>
            </a:br>
            <a:r>
              <a:rPr b="0" i="0" lang="en-US" sz="1600" u="none" cap="none" strike="noStrike">
                <a:solidFill>
                  <a:schemeClr val="dk1"/>
                </a:solidFill>
                <a:latin typeface="Courier New"/>
                <a:ea typeface="Courier New"/>
                <a:cs typeface="Courier New"/>
                <a:sym typeface="Courier New"/>
              </a:rPr>
              <a:t>}</a:t>
            </a:r>
            <a:br>
              <a:rPr b="0" i="0" lang="en-US" sz="1600" u="none" cap="none" strike="noStrike">
                <a:solidFill>
                  <a:schemeClr val="dk1"/>
                </a:solidFill>
                <a:latin typeface="Courier New"/>
                <a:ea typeface="Courier New"/>
                <a:cs typeface="Courier New"/>
                <a:sym typeface="Courier New"/>
              </a:rPr>
            </a:br>
            <a:r>
              <a:rPr b="0" i="0" lang="en-US" sz="1600" u="none" cap="none" strike="noStrike">
                <a:solidFill>
                  <a:schemeClr val="dk1"/>
                </a:solidFill>
                <a:latin typeface="Courier New"/>
                <a:ea typeface="Courier New"/>
                <a:cs typeface="Courier New"/>
                <a:sym typeface="Courier New"/>
              </a:rPr>
              <a:t>?&gt;</a:t>
            </a:r>
            <a:endParaRPr b="0" i="0" sz="1600" u="none" cap="none" strike="noStrike">
              <a:solidFill>
                <a:schemeClr val="lt1"/>
              </a:solidFill>
              <a:latin typeface="Arial"/>
              <a:ea typeface="Arial"/>
              <a:cs typeface="Arial"/>
              <a:sym typeface="Arial"/>
            </a:endParaRPr>
          </a:p>
        </p:txBody>
      </p:sp>
      <p:sp>
        <p:nvSpPr>
          <p:cNvPr id="878" name="Google Shape;878;p78"/>
          <p:cNvSpPr/>
          <p:nvPr/>
        </p:nvSpPr>
        <p:spPr>
          <a:xfrm>
            <a:off x="480674" y="3696143"/>
            <a:ext cx="6048672" cy="563562"/>
          </a:xfrm>
          <a:prstGeom prst="rect">
            <a:avLst/>
          </a:prstGeom>
          <a:no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ourier New"/>
                <a:ea typeface="Courier New"/>
                <a:cs typeface="Courier New"/>
                <a:sym typeface="Courier New"/>
              </a:rPr>
              <a:t>File tidak ditemukan</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pic>
        <p:nvPicPr>
          <p:cNvPr id="883" name="Google Shape;883;p7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884" name="Google Shape;884;p7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885" name="Google Shape;885;p79"/>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886" name="Google Shape;886;p79"/>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887" name="Google Shape;887;p79"/>
          <p:cNvSpPr/>
          <p:nvPr/>
        </p:nvSpPr>
        <p:spPr>
          <a:xfrm>
            <a:off x="331181" y="118750"/>
            <a:ext cx="5650217"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Metode Menulis Function Penanganan Error Sendiri</a:t>
            </a:r>
            <a:endParaRPr b="1" i="0" sz="2800" u="none" cap="none" strike="noStrike">
              <a:solidFill>
                <a:srgbClr val="002060"/>
              </a:solidFill>
              <a:latin typeface="Arial"/>
              <a:ea typeface="Arial"/>
              <a:cs typeface="Arial"/>
              <a:sym typeface="Arial"/>
            </a:endParaRPr>
          </a:p>
        </p:txBody>
      </p:sp>
      <p:sp>
        <p:nvSpPr>
          <p:cNvPr id="888" name="Google Shape;888;p79"/>
          <p:cNvSpPr/>
          <p:nvPr/>
        </p:nvSpPr>
        <p:spPr>
          <a:xfrm>
            <a:off x="348791" y="1084007"/>
            <a:ext cx="8464028"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mbria"/>
                <a:ea typeface="Cambria"/>
                <a:cs typeface="Cambria"/>
                <a:sym typeface="Cambria"/>
              </a:rPr>
              <a:t>Kita dapat menulis fungsi sendiri untuk menangani kesalahan apa pun</a:t>
            </a:r>
            <a:endParaRPr b="0" i="0" sz="2200" u="none" cap="none" strike="noStrike">
              <a:solidFill>
                <a:srgbClr val="000000"/>
              </a:solidFill>
              <a:latin typeface="Cambria"/>
              <a:ea typeface="Cambria"/>
              <a:cs typeface="Cambria"/>
              <a:sym typeface="Cambria"/>
            </a:endParaRPr>
          </a:p>
        </p:txBody>
      </p:sp>
      <p:sp>
        <p:nvSpPr>
          <p:cNvPr id="889" name="Google Shape;889;p79"/>
          <p:cNvSpPr/>
          <p:nvPr/>
        </p:nvSpPr>
        <p:spPr>
          <a:xfrm>
            <a:off x="470546" y="1946637"/>
            <a:ext cx="5371486" cy="2729865"/>
          </a:xfrm>
          <a:prstGeom prst="rect">
            <a:avLst/>
          </a:prstGeom>
          <a:no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ourier New"/>
                <a:ea typeface="Courier New"/>
                <a:cs typeface="Courier New"/>
                <a:sym typeface="Courier New"/>
              </a:rPr>
              <a:t>&lt;?php</a:t>
            </a:r>
            <a:br>
              <a:rPr b="0" i="0" lang="en-US" sz="1400" u="none" cap="none" strike="noStrike">
                <a:solidFill>
                  <a:schemeClr val="dk1"/>
                </a:solidFill>
                <a:latin typeface="Courier New"/>
                <a:ea typeface="Courier New"/>
                <a:cs typeface="Courier New"/>
                <a:sym typeface="Courier New"/>
              </a:rPr>
            </a:br>
            <a:r>
              <a:rPr b="0" i="0" lang="en-US" sz="1400" u="none" cap="none" strike="noStrike">
                <a:solidFill>
                  <a:schemeClr val="dk1"/>
                </a:solidFill>
                <a:latin typeface="Courier New"/>
                <a:ea typeface="Courier New"/>
                <a:cs typeface="Courier New"/>
                <a:sym typeface="Courier New"/>
              </a:rPr>
              <a:t>//function penanganan error</a:t>
            </a:r>
            <a:br>
              <a:rPr b="0" i="0" lang="en-US" sz="1400" u="none" cap="none" strike="noStrike">
                <a:solidFill>
                  <a:schemeClr val="dk1"/>
                </a:solidFill>
                <a:latin typeface="Courier New"/>
                <a:ea typeface="Courier New"/>
                <a:cs typeface="Courier New"/>
                <a:sym typeface="Courier New"/>
              </a:rPr>
            </a:br>
            <a:r>
              <a:rPr b="0" i="0" lang="en-US" sz="1400" u="none" cap="none" strike="noStrike">
                <a:solidFill>
                  <a:schemeClr val="dk1"/>
                </a:solidFill>
                <a:latin typeface="Courier New"/>
                <a:ea typeface="Courier New"/>
                <a:cs typeface="Courier New"/>
                <a:sym typeface="Courier New"/>
              </a:rPr>
              <a:t>function customError($errno, $errstr) {</a:t>
            </a:r>
            <a:br>
              <a:rPr b="0" i="0" lang="en-US" sz="1400" u="none" cap="none" strike="noStrike">
                <a:solidFill>
                  <a:schemeClr val="dk1"/>
                </a:solidFill>
                <a:latin typeface="Courier New"/>
                <a:ea typeface="Courier New"/>
                <a:cs typeface="Courier New"/>
                <a:sym typeface="Courier New"/>
              </a:rPr>
            </a:br>
            <a:r>
              <a:rPr b="0" i="0" lang="en-US" sz="1400" u="none" cap="none" strike="noStrike">
                <a:solidFill>
                  <a:schemeClr val="dk1"/>
                </a:solidFill>
                <a:latin typeface="Courier New"/>
                <a:ea typeface="Courier New"/>
                <a:cs typeface="Courier New"/>
                <a:sym typeface="Courier New"/>
              </a:rPr>
              <a:t>  echo "&lt;b&gt;Error:&lt;/b&gt; [$errno] $errstr";</a:t>
            </a:r>
            <a:br>
              <a:rPr b="0" i="0" lang="en-US" sz="1400" u="none" cap="none" strike="noStrike">
                <a:solidFill>
                  <a:schemeClr val="dk1"/>
                </a:solidFill>
                <a:latin typeface="Courier New"/>
                <a:ea typeface="Courier New"/>
                <a:cs typeface="Courier New"/>
                <a:sym typeface="Courier New"/>
              </a:rPr>
            </a:br>
            <a:r>
              <a:rPr b="0" i="0" lang="en-US" sz="1400" u="none" cap="none" strike="noStrike">
                <a:solidFill>
                  <a:schemeClr val="dk1"/>
                </a:solidFill>
                <a:latin typeface="Courier New"/>
                <a:ea typeface="Courier New"/>
                <a:cs typeface="Courier New"/>
                <a:sym typeface="Courier New"/>
              </a:rPr>
              <a:t>}</a:t>
            </a:r>
            <a:br>
              <a:rPr b="0" i="0" lang="en-US" sz="1400" u="none" cap="none" strike="noStrike">
                <a:solidFill>
                  <a:schemeClr val="dk1"/>
                </a:solidFill>
                <a:latin typeface="Courier New"/>
                <a:ea typeface="Courier New"/>
                <a:cs typeface="Courier New"/>
                <a:sym typeface="Courier New"/>
              </a:rPr>
            </a:br>
            <a:br>
              <a:rPr b="0" i="0" lang="en-US" sz="1400" u="none" cap="none" strike="noStrike">
                <a:solidFill>
                  <a:schemeClr val="dk1"/>
                </a:solidFill>
                <a:latin typeface="Courier New"/>
                <a:ea typeface="Courier New"/>
                <a:cs typeface="Courier New"/>
                <a:sym typeface="Courier New"/>
              </a:rPr>
            </a:br>
            <a:r>
              <a:rPr b="0" i="0" lang="en-US" sz="1400" u="none" cap="none" strike="noStrike">
                <a:solidFill>
                  <a:schemeClr val="dk1"/>
                </a:solidFill>
                <a:latin typeface="Courier New"/>
                <a:ea typeface="Courier New"/>
                <a:cs typeface="Courier New"/>
                <a:sym typeface="Courier New"/>
              </a:rPr>
              <a:t>//set error handler</a:t>
            </a:r>
            <a:br>
              <a:rPr b="0" i="0" lang="en-US" sz="1400" u="none" cap="none" strike="noStrike">
                <a:solidFill>
                  <a:schemeClr val="dk1"/>
                </a:solidFill>
                <a:latin typeface="Courier New"/>
                <a:ea typeface="Courier New"/>
                <a:cs typeface="Courier New"/>
                <a:sym typeface="Courier New"/>
              </a:rPr>
            </a:br>
            <a:r>
              <a:rPr b="0" i="0" lang="en-US" sz="1400" u="none" cap="none" strike="noStrike">
                <a:solidFill>
                  <a:schemeClr val="dk1"/>
                </a:solidFill>
                <a:latin typeface="Courier New"/>
                <a:ea typeface="Courier New"/>
                <a:cs typeface="Courier New"/>
                <a:sym typeface="Courier New"/>
              </a:rPr>
              <a:t>set_error_handler("customError");</a:t>
            </a:r>
            <a:br>
              <a:rPr b="0" i="0" lang="en-US" sz="1400" u="none" cap="none" strike="noStrike">
                <a:solidFill>
                  <a:schemeClr val="dk1"/>
                </a:solidFill>
                <a:latin typeface="Courier New"/>
                <a:ea typeface="Courier New"/>
                <a:cs typeface="Courier New"/>
                <a:sym typeface="Courier New"/>
              </a:rPr>
            </a:br>
            <a:br>
              <a:rPr b="0" i="0" lang="en-US" sz="1400" u="none" cap="none" strike="noStrike">
                <a:solidFill>
                  <a:schemeClr val="dk1"/>
                </a:solidFill>
                <a:latin typeface="Courier New"/>
                <a:ea typeface="Courier New"/>
                <a:cs typeface="Courier New"/>
                <a:sym typeface="Courier New"/>
              </a:rPr>
            </a:br>
            <a:r>
              <a:rPr b="0" i="0" lang="en-US" sz="1400" u="none" cap="none" strike="noStrike">
                <a:solidFill>
                  <a:schemeClr val="dk1"/>
                </a:solidFill>
                <a:latin typeface="Courier New"/>
                <a:ea typeface="Courier New"/>
                <a:cs typeface="Courier New"/>
                <a:sym typeface="Courier New"/>
              </a:rPr>
              <a:t>//picu error</a:t>
            </a:r>
            <a:br>
              <a:rPr b="0" i="0" lang="en-US" sz="1400" u="none" cap="none" strike="noStrike">
                <a:solidFill>
                  <a:schemeClr val="dk1"/>
                </a:solidFill>
                <a:latin typeface="Courier New"/>
                <a:ea typeface="Courier New"/>
                <a:cs typeface="Courier New"/>
                <a:sym typeface="Courier New"/>
              </a:rPr>
            </a:br>
            <a:r>
              <a:rPr b="0" i="0" lang="en-US" sz="1400" u="none" cap="none" strike="noStrike">
                <a:solidFill>
                  <a:schemeClr val="dk1"/>
                </a:solidFill>
                <a:latin typeface="Courier New"/>
                <a:ea typeface="Courier New"/>
                <a:cs typeface="Courier New"/>
                <a:sym typeface="Courier New"/>
              </a:rPr>
              <a:t>echo($test);</a:t>
            </a:r>
            <a:br>
              <a:rPr b="0" i="0" lang="en-US" sz="1400" u="none" cap="none" strike="noStrike">
                <a:solidFill>
                  <a:schemeClr val="dk1"/>
                </a:solidFill>
                <a:latin typeface="Courier New"/>
                <a:ea typeface="Courier New"/>
                <a:cs typeface="Courier New"/>
                <a:sym typeface="Courier New"/>
              </a:rPr>
            </a:br>
            <a:r>
              <a:rPr b="0" i="0" lang="en-US" sz="1400" u="none" cap="none" strike="noStrike">
                <a:solidFill>
                  <a:schemeClr val="dk1"/>
                </a:solidFill>
                <a:latin typeface="Courier New"/>
                <a:ea typeface="Courier New"/>
                <a:cs typeface="Courier New"/>
                <a:sym typeface="Courier New"/>
              </a:rPr>
              <a:t>?&gt;</a:t>
            </a:r>
            <a:endParaRPr b="0" i="0" sz="1400" u="none" cap="none" strike="noStrike">
              <a:solidFill>
                <a:srgbClr val="000000"/>
              </a:solidFill>
              <a:latin typeface="Arial"/>
              <a:ea typeface="Arial"/>
              <a:cs typeface="Arial"/>
              <a:sym typeface="Arial"/>
            </a:endParaRPr>
          </a:p>
        </p:txBody>
      </p:sp>
      <p:sp>
        <p:nvSpPr>
          <p:cNvPr id="890" name="Google Shape;890;p79"/>
          <p:cNvSpPr/>
          <p:nvPr/>
        </p:nvSpPr>
        <p:spPr>
          <a:xfrm>
            <a:off x="4984248" y="2150344"/>
            <a:ext cx="1690216" cy="1856792"/>
          </a:xfrm>
          <a:prstGeom prst="arc">
            <a:avLst>
              <a:gd fmla="val 16200000" name="adj1"/>
              <a:gd fmla="val 0" name="adj2"/>
            </a:avLst>
          </a:prstGeom>
          <a:noFill/>
          <a:ln cap="flat" cmpd="sng" w="9525">
            <a:solidFill>
              <a:schemeClr val="accent2"/>
            </a:solidFill>
            <a:prstDash val="solid"/>
            <a:round/>
            <a:headEnd len="sm" w="sm" type="none"/>
            <a:tailEnd len="med" w="med" type="stealth"/>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91" name="Google Shape;891;p79"/>
          <p:cNvSpPr/>
          <p:nvPr/>
        </p:nvSpPr>
        <p:spPr>
          <a:xfrm flipH="1" rot="10800000">
            <a:off x="4984248" y="2797609"/>
            <a:ext cx="1690216" cy="1856792"/>
          </a:xfrm>
          <a:prstGeom prst="arc">
            <a:avLst>
              <a:gd fmla="val 16200000" name="adj1"/>
              <a:gd fmla="val 0" name="adj2"/>
            </a:avLst>
          </a:prstGeom>
          <a:noFill/>
          <a:ln cap="flat" cmpd="sng" w="9525">
            <a:solidFill>
              <a:schemeClr val="accent2"/>
            </a:solidFill>
            <a:prstDash val="solid"/>
            <a:round/>
            <a:headEnd len="sm" w="sm" type="none"/>
            <a:tailEnd len="med" w="med" type="stealth"/>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92" name="Google Shape;892;p79"/>
          <p:cNvSpPr/>
          <p:nvPr/>
        </p:nvSpPr>
        <p:spPr>
          <a:xfrm>
            <a:off x="5981398" y="3079674"/>
            <a:ext cx="2831421" cy="646331"/>
          </a:xfrm>
          <a:prstGeom prst="rect">
            <a:avLst/>
          </a:prstGeom>
          <a:no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Courier New"/>
                <a:ea typeface="Courier New"/>
                <a:cs typeface="Courier New"/>
                <a:sym typeface="Courier New"/>
              </a:rPr>
              <a:t>Error:</a:t>
            </a:r>
            <a:r>
              <a:rPr b="0" i="0" lang="en-US" sz="1400" u="none" cap="none" strike="noStrike">
                <a:solidFill>
                  <a:schemeClr val="dk1"/>
                </a:solidFill>
                <a:latin typeface="Courier New"/>
                <a:ea typeface="Courier New"/>
                <a:cs typeface="Courier New"/>
                <a:sym typeface="Courier New"/>
              </a:rPr>
              <a:t> [8] Undefined variable: test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pic>
        <p:nvPicPr>
          <p:cNvPr id="897" name="Google Shape;897;p8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898" name="Google Shape;898;p8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899" name="Google Shape;899;p80"/>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900" name="Google Shape;900;p80"/>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901" name="Google Shape;901;p80"/>
          <p:cNvSpPr/>
          <p:nvPr/>
        </p:nvSpPr>
        <p:spPr>
          <a:xfrm>
            <a:off x="331181" y="118750"/>
            <a:ext cx="5650217"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Metode Menulis Function Penanganan Error Sendiri</a:t>
            </a:r>
            <a:endParaRPr b="1" i="0" sz="2800" u="none" cap="none" strike="noStrike">
              <a:solidFill>
                <a:srgbClr val="002060"/>
              </a:solidFill>
              <a:latin typeface="Arial"/>
              <a:ea typeface="Arial"/>
              <a:cs typeface="Arial"/>
              <a:sym typeface="Arial"/>
            </a:endParaRPr>
          </a:p>
        </p:txBody>
      </p:sp>
      <p:sp>
        <p:nvSpPr>
          <p:cNvPr id="902" name="Google Shape;902;p80"/>
          <p:cNvSpPr/>
          <p:nvPr/>
        </p:nvSpPr>
        <p:spPr>
          <a:xfrm>
            <a:off x="348791" y="1084007"/>
            <a:ext cx="8464028" cy="2123618"/>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Fungsi yang dibuat harus mampu menangani minimal dua parameter (tingkat kesalahan dan pesan kesalahan) tetapi dapat menerima hingga lima parameter (opsional: file, nomor baris, dan konteks kesalahan):</a:t>
            </a:r>
            <a:endParaRPr b="0" i="0" sz="1400" u="none" cap="none" strike="noStrike">
              <a:solidFill>
                <a:srgbClr val="000000"/>
              </a:solidFill>
              <a:latin typeface="Arial"/>
              <a:ea typeface="Arial"/>
              <a:cs typeface="Arial"/>
              <a:sym typeface="Arial"/>
            </a:endParaRPr>
          </a:p>
          <a:p>
            <a:pPr indent="-203200" lvl="0" marL="34290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Syntax:</a:t>
            </a:r>
            <a:endParaRPr b="0" i="0" sz="2200" u="none" cap="none" strike="noStrike">
              <a:solidFill>
                <a:srgbClr val="000000"/>
              </a:solidFill>
              <a:latin typeface="Arial"/>
              <a:ea typeface="Arial"/>
              <a:cs typeface="Arial"/>
              <a:sym typeface="Arial"/>
            </a:endParaRPr>
          </a:p>
        </p:txBody>
      </p:sp>
      <p:sp>
        <p:nvSpPr>
          <p:cNvPr id="903" name="Google Shape;903;p80"/>
          <p:cNvSpPr/>
          <p:nvPr/>
        </p:nvSpPr>
        <p:spPr>
          <a:xfrm>
            <a:off x="331181" y="3183932"/>
            <a:ext cx="8634631" cy="905272"/>
          </a:xfrm>
          <a:prstGeom prst="rect">
            <a:avLst/>
          </a:prstGeom>
          <a:no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6080A"/>
                </a:solidFill>
                <a:latin typeface="Courier New"/>
                <a:ea typeface="Courier New"/>
                <a:cs typeface="Courier New"/>
                <a:sym typeface="Courier New"/>
              </a:rPr>
              <a:t>error_function(error_level,error_message,error_file,error_line, error_context)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pic>
        <p:nvPicPr>
          <p:cNvPr id="908" name="Google Shape;908;p8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909" name="Google Shape;909;p8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910" name="Google Shape;910;p81"/>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911" name="Google Shape;911;p81"/>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912" name="Google Shape;912;p81"/>
          <p:cNvSpPr/>
          <p:nvPr/>
        </p:nvSpPr>
        <p:spPr>
          <a:xfrm>
            <a:off x="331181" y="118750"/>
            <a:ext cx="5650217"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rgbClr val="002060"/>
                </a:solidFill>
                <a:latin typeface="Cambria"/>
                <a:ea typeface="Cambria"/>
                <a:cs typeface="Cambria"/>
                <a:sym typeface="Cambria"/>
              </a:rPr>
              <a:t>Metode Menulis Function Penanganan Error Sendiri</a:t>
            </a:r>
            <a:endParaRPr b="1" i="0" sz="2400" u="none" cap="none" strike="noStrike">
              <a:solidFill>
                <a:srgbClr val="002060"/>
              </a:solidFill>
              <a:latin typeface="Cambria"/>
              <a:ea typeface="Cambria"/>
              <a:cs typeface="Cambria"/>
              <a:sym typeface="Cambria"/>
            </a:endParaRPr>
          </a:p>
        </p:txBody>
      </p:sp>
      <p:sp>
        <p:nvSpPr>
          <p:cNvPr id="913" name="Google Shape;913;p81"/>
          <p:cNvSpPr/>
          <p:nvPr/>
        </p:nvSpPr>
        <p:spPr>
          <a:xfrm>
            <a:off x="348791" y="1084007"/>
            <a:ext cx="8464028" cy="43084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Parameter Kesalahan:</a:t>
            </a:r>
            <a:endParaRPr b="0" i="0" sz="2200" u="none" cap="none" strike="noStrike">
              <a:solidFill>
                <a:srgbClr val="000000"/>
              </a:solidFill>
              <a:latin typeface="Arial"/>
              <a:ea typeface="Arial"/>
              <a:cs typeface="Arial"/>
              <a:sym typeface="Arial"/>
            </a:endParaRPr>
          </a:p>
        </p:txBody>
      </p:sp>
      <p:graphicFrame>
        <p:nvGraphicFramePr>
          <p:cNvPr id="914" name="Google Shape;914;p81"/>
          <p:cNvGraphicFramePr/>
          <p:nvPr/>
        </p:nvGraphicFramePr>
        <p:xfrm>
          <a:off x="331181" y="1526044"/>
          <a:ext cx="3000000" cy="3000000"/>
        </p:xfrm>
        <a:graphic>
          <a:graphicData uri="http://schemas.openxmlformats.org/drawingml/2006/table">
            <a:tbl>
              <a:tblPr>
                <a:noFill/>
                <a:tableStyleId>{2D3DF03D-3457-46B4-B66D-42BF07459CF8}</a:tableStyleId>
              </a:tblPr>
              <a:tblGrid>
                <a:gridCol w="1725950"/>
                <a:gridCol w="6738075"/>
              </a:tblGrid>
              <a:tr h="398375">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latin typeface="Cambria"/>
                          <a:ea typeface="Cambria"/>
                          <a:cs typeface="Cambria"/>
                          <a:sym typeface="Cambria"/>
                        </a:rPr>
                        <a:t>Parameter</a:t>
                      </a:r>
                      <a:endParaRPr sz="1400" u="none" cap="none" strike="noStrike">
                        <a:latin typeface="Cambria"/>
                        <a:ea typeface="Cambria"/>
                        <a:cs typeface="Cambria"/>
                        <a:sym typeface="Cambria"/>
                      </a:endParaRPr>
                    </a:p>
                  </a:txBody>
                  <a:tcPr marT="75050" marB="75050" marR="75050" marL="1501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latin typeface="Cambria"/>
                          <a:ea typeface="Cambria"/>
                          <a:cs typeface="Cambria"/>
                          <a:sym typeface="Cambria"/>
                        </a:rPr>
                        <a:t>Deskripsi</a:t>
                      </a:r>
                      <a:endParaRPr sz="1400" u="none" cap="none" strike="noStrike">
                        <a:latin typeface="Cambria"/>
                        <a:ea typeface="Cambria"/>
                        <a:cs typeface="Cambria"/>
                        <a:sym typeface="Cambria"/>
                      </a:endParaRPr>
                    </a:p>
                  </a:txBody>
                  <a:tcPr marT="75050" marB="75050" marR="75050" marL="750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91337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Cambria"/>
                          <a:ea typeface="Cambria"/>
                          <a:cs typeface="Cambria"/>
                          <a:sym typeface="Cambria"/>
                        </a:rPr>
                        <a:t>error_level</a:t>
                      </a:r>
                      <a:endParaRPr sz="1800" u="none" cap="none" strike="noStrike">
                        <a:latin typeface="Cambria"/>
                        <a:ea typeface="Cambria"/>
                        <a:cs typeface="Cambria"/>
                        <a:sym typeface="Cambria"/>
                      </a:endParaRPr>
                    </a:p>
                  </a:txBody>
                  <a:tcPr marT="75050" marB="75050" marR="75050" marL="1501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Cambria"/>
                          <a:ea typeface="Cambria"/>
                          <a:cs typeface="Cambria"/>
                          <a:sym typeface="Cambria"/>
                        </a:rPr>
                        <a:t>Wajib. Menentukan tingkat laporan kesalahan untuk kesalahan yang ditentukan pengguna. Harus berupa angka nilai. Lihat tabel di slide berikutnya untuk daftar tingkat laporan kesalahan.</a:t>
                      </a:r>
                      <a:endParaRPr sz="1400" u="none" cap="none" strike="noStrike">
                        <a:latin typeface="Cambria"/>
                        <a:ea typeface="Cambria"/>
                        <a:cs typeface="Cambria"/>
                        <a:sym typeface="Cambria"/>
                      </a:endParaRPr>
                    </a:p>
                  </a:txBody>
                  <a:tcPr marT="75050" marB="75050" marR="75050" marL="750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F1F1"/>
                    </a:solidFill>
                  </a:tcPr>
                </a:tc>
              </a:tr>
              <a:tr h="47747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Cambria"/>
                          <a:ea typeface="Cambria"/>
                          <a:cs typeface="Cambria"/>
                          <a:sym typeface="Cambria"/>
                        </a:rPr>
                        <a:t>error_message</a:t>
                      </a:r>
                      <a:endParaRPr sz="1400" u="none" cap="none" strike="noStrike">
                        <a:latin typeface="Cambria"/>
                        <a:ea typeface="Cambria"/>
                        <a:cs typeface="Cambria"/>
                        <a:sym typeface="Cambria"/>
                      </a:endParaRPr>
                    </a:p>
                  </a:txBody>
                  <a:tcPr marT="75050" marB="75050" marR="75050" marL="1501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Cambria"/>
                          <a:ea typeface="Cambria"/>
                          <a:cs typeface="Cambria"/>
                          <a:sym typeface="Cambria"/>
                        </a:rPr>
                        <a:t>Wajib. Pesan error yang disampaikan ke pengguna.</a:t>
                      </a:r>
                      <a:endParaRPr sz="1400" u="none" cap="none" strike="noStrike">
                        <a:latin typeface="Cambria"/>
                        <a:ea typeface="Cambria"/>
                        <a:cs typeface="Cambria"/>
                        <a:sym typeface="Cambria"/>
                      </a:endParaRPr>
                    </a:p>
                  </a:txBody>
                  <a:tcPr marT="75050" marB="75050" marR="75050" marL="750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39837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Cambria"/>
                          <a:ea typeface="Cambria"/>
                          <a:cs typeface="Cambria"/>
                          <a:sym typeface="Cambria"/>
                        </a:rPr>
                        <a:t>error_file</a:t>
                      </a:r>
                      <a:endParaRPr sz="1400" u="none" cap="none" strike="noStrike">
                        <a:latin typeface="Cambria"/>
                        <a:ea typeface="Cambria"/>
                        <a:cs typeface="Cambria"/>
                        <a:sym typeface="Cambria"/>
                      </a:endParaRPr>
                    </a:p>
                  </a:txBody>
                  <a:tcPr marT="75050" marB="75050" marR="75050" marL="1501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Cambria"/>
                          <a:ea typeface="Cambria"/>
                          <a:cs typeface="Cambria"/>
                          <a:sym typeface="Cambria"/>
                        </a:rPr>
                        <a:t>Tidak wajib. Menampilkan nama file dimana error terjadi</a:t>
                      </a:r>
                      <a:endParaRPr sz="1800" u="none" cap="none" strike="noStrike">
                        <a:latin typeface="Cambria"/>
                        <a:ea typeface="Cambria"/>
                        <a:cs typeface="Cambria"/>
                        <a:sym typeface="Cambria"/>
                      </a:endParaRPr>
                    </a:p>
                  </a:txBody>
                  <a:tcPr marT="75050" marB="75050" marR="75050" marL="750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F1F1"/>
                    </a:solidFill>
                  </a:tcPr>
                </a:tc>
              </a:tr>
              <a:tr h="39837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Cambria"/>
                          <a:ea typeface="Cambria"/>
                          <a:cs typeface="Cambria"/>
                          <a:sym typeface="Cambria"/>
                        </a:rPr>
                        <a:t>error_line</a:t>
                      </a:r>
                      <a:endParaRPr sz="1400" u="none" cap="none" strike="noStrike">
                        <a:latin typeface="Cambria"/>
                        <a:ea typeface="Cambria"/>
                        <a:cs typeface="Cambria"/>
                        <a:sym typeface="Cambria"/>
                      </a:endParaRPr>
                    </a:p>
                  </a:txBody>
                  <a:tcPr marT="75050" marB="75050" marR="75050" marL="1501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Cambria"/>
                          <a:ea typeface="Cambria"/>
                          <a:cs typeface="Cambria"/>
                          <a:sym typeface="Cambria"/>
                        </a:rPr>
                        <a:t>Tidak wajib. Menampilkan nomor baris dimana error terjadi.</a:t>
                      </a:r>
                      <a:endParaRPr sz="1400" u="none" cap="none" strike="noStrike">
                        <a:latin typeface="Cambria"/>
                        <a:ea typeface="Cambria"/>
                        <a:cs typeface="Cambria"/>
                        <a:sym typeface="Cambria"/>
                      </a:endParaRPr>
                    </a:p>
                  </a:txBody>
                  <a:tcPr marT="75050" marB="75050" marR="75050" marL="750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65587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Cambria"/>
                          <a:ea typeface="Cambria"/>
                          <a:cs typeface="Cambria"/>
                          <a:sym typeface="Cambria"/>
                        </a:rPr>
                        <a:t>error_context</a:t>
                      </a:r>
                      <a:endParaRPr sz="1800" u="none" cap="none" strike="noStrike">
                        <a:latin typeface="Cambria"/>
                        <a:ea typeface="Cambria"/>
                        <a:cs typeface="Cambria"/>
                        <a:sym typeface="Cambria"/>
                      </a:endParaRPr>
                    </a:p>
                  </a:txBody>
                  <a:tcPr marT="75050" marB="75050" marR="75050" marL="1501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DDDDDD"/>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Cambria"/>
                          <a:ea typeface="Cambria"/>
                          <a:cs typeface="Cambria"/>
                          <a:sym typeface="Cambria"/>
                        </a:rPr>
                        <a:t>Tidak Wajib. Menampilkan sebuah array yang mengandung setiap variabel, dan nilainya yang digunakan ketika terjadi error.</a:t>
                      </a:r>
                      <a:endParaRPr sz="1400" u="none" cap="none" strike="noStrike">
                        <a:latin typeface="Cambria"/>
                        <a:ea typeface="Cambria"/>
                        <a:cs typeface="Cambria"/>
                        <a:sym typeface="Cambria"/>
                      </a:endParaRPr>
                    </a:p>
                  </a:txBody>
                  <a:tcPr marT="75050" marB="75050" marR="75050" marL="750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DDDDDD"/>
                      </a:solidFill>
                      <a:prstDash val="solid"/>
                      <a:round/>
                      <a:headEnd len="sm" w="sm" type="none"/>
                      <a:tailEnd len="sm" w="sm" type="none"/>
                    </a:lnB>
                    <a:solidFill>
                      <a:srgbClr val="F1F1F1"/>
                    </a:solidFill>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pic>
        <p:nvPicPr>
          <p:cNvPr id="919" name="Google Shape;919;p8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920" name="Google Shape;920;p8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921" name="Google Shape;921;p82"/>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922" name="Google Shape;922;p82"/>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923" name="Google Shape;923;p82"/>
          <p:cNvSpPr/>
          <p:nvPr/>
        </p:nvSpPr>
        <p:spPr>
          <a:xfrm>
            <a:off x="331181" y="118750"/>
            <a:ext cx="5650217"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Metode Menulis Function Penanganan Error Sendiri</a:t>
            </a:r>
            <a:endParaRPr b="1" i="0" sz="2800" u="none" cap="none" strike="noStrike">
              <a:solidFill>
                <a:srgbClr val="002060"/>
              </a:solidFill>
              <a:latin typeface="Arial"/>
              <a:ea typeface="Arial"/>
              <a:cs typeface="Arial"/>
              <a:sym typeface="Arial"/>
            </a:endParaRPr>
          </a:p>
        </p:txBody>
      </p:sp>
      <p:sp>
        <p:nvSpPr>
          <p:cNvPr id="924" name="Google Shape;924;p82"/>
          <p:cNvSpPr/>
          <p:nvPr/>
        </p:nvSpPr>
        <p:spPr>
          <a:xfrm>
            <a:off x="348791" y="1084007"/>
            <a:ext cx="8464028" cy="43084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Level Kesalahan:</a:t>
            </a:r>
            <a:endParaRPr b="0" i="0" sz="2200" u="none" cap="none" strike="noStrike">
              <a:solidFill>
                <a:srgbClr val="000000"/>
              </a:solidFill>
              <a:latin typeface="Arial"/>
              <a:ea typeface="Arial"/>
              <a:cs typeface="Arial"/>
              <a:sym typeface="Arial"/>
            </a:endParaRPr>
          </a:p>
        </p:txBody>
      </p:sp>
      <p:graphicFrame>
        <p:nvGraphicFramePr>
          <p:cNvPr id="925" name="Google Shape;925;p82"/>
          <p:cNvGraphicFramePr/>
          <p:nvPr/>
        </p:nvGraphicFramePr>
        <p:xfrm>
          <a:off x="348791" y="1576970"/>
          <a:ext cx="3000000" cy="3000000"/>
        </p:xfrm>
        <a:graphic>
          <a:graphicData uri="http://schemas.openxmlformats.org/drawingml/2006/table">
            <a:tbl>
              <a:tblPr>
                <a:noFill/>
                <a:tableStyleId>{2D3DF03D-3457-46B4-B66D-42BF07459CF8}</a:tableStyleId>
              </a:tblPr>
              <a:tblGrid>
                <a:gridCol w="608375"/>
                <a:gridCol w="1998400"/>
                <a:gridCol w="5487575"/>
              </a:tblGrid>
              <a:tr h="232625">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latin typeface="Cambria"/>
                          <a:ea typeface="Cambria"/>
                          <a:cs typeface="Cambria"/>
                          <a:sym typeface="Cambria"/>
                        </a:rPr>
                        <a:t>Nilai</a:t>
                      </a:r>
                      <a:endParaRPr sz="1400" u="none" cap="none" strike="noStrike">
                        <a:latin typeface="Cambria"/>
                        <a:ea typeface="Cambria"/>
                        <a:cs typeface="Cambria"/>
                        <a:sym typeface="Cambria"/>
                      </a:endParaRPr>
                    </a:p>
                  </a:txBody>
                  <a:tcPr marT="39950" marB="39950" marR="39950" marL="798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latin typeface="Cambria"/>
                          <a:ea typeface="Cambria"/>
                          <a:cs typeface="Cambria"/>
                          <a:sym typeface="Cambria"/>
                        </a:rPr>
                        <a:t>Konstanta</a:t>
                      </a:r>
                      <a:endParaRPr sz="1400" u="none" cap="none" strike="noStrike">
                        <a:latin typeface="Cambria"/>
                        <a:ea typeface="Cambria"/>
                        <a:cs typeface="Cambria"/>
                        <a:sym typeface="Cambria"/>
                      </a:endParaRPr>
                    </a:p>
                  </a:txBody>
                  <a:tcPr marT="39950" marB="39950" marR="39950" marL="399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latin typeface="Cambria"/>
                          <a:ea typeface="Cambria"/>
                          <a:cs typeface="Cambria"/>
                          <a:sym typeface="Cambria"/>
                        </a:rPr>
                        <a:t>Deskripsi</a:t>
                      </a:r>
                      <a:endParaRPr sz="1400" u="none" cap="none" strike="noStrike">
                        <a:latin typeface="Cambria"/>
                        <a:ea typeface="Cambria"/>
                        <a:cs typeface="Cambria"/>
                        <a:sym typeface="Cambria"/>
                      </a:endParaRPr>
                    </a:p>
                  </a:txBody>
                  <a:tcPr marT="39950" marB="39950" marR="39950" marL="399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3262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Cambria"/>
                          <a:ea typeface="Cambria"/>
                          <a:cs typeface="Cambria"/>
                          <a:sym typeface="Cambria"/>
                        </a:rPr>
                        <a:t>2</a:t>
                      </a:r>
                      <a:endParaRPr sz="1400" u="none" cap="none" strike="noStrike">
                        <a:latin typeface="Cambria"/>
                        <a:ea typeface="Cambria"/>
                        <a:cs typeface="Cambria"/>
                        <a:sym typeface="Cambria"/>
                      </a:endParaRPr>
                    </a:p>
                  </a:txBody>
                  <a:tcPr marT="39950" marB="39950" marR="39950" marL="798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Cambria"/>
                          <a:ea typeface="Cambria"/>
                          <a:cs typeface="Cambria"/>
                          <a:sym typeface="Cambria"/>
                        </a:rPr>
                        <a:t>E_WARNING</a:t>
                      </a:r>
                      <a:endParaRPr sz="1400" u="none" cap="none" strike="noStrike">
                        <a:latin typeface="Cambria"/>
                        <a:ea typeface="Cambria"/>
                        <a:cs typeface="Cambria"/>
                        <a:sym typeface="Cambria"/>
                      </a:endParaRPr>
                    </a:p>
                  </a:txBody>
                  <a:tcPr marT="39950" marB="39950" marR="39950" marL="399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Cambria"/>
                          <a:ea typeface="Cambria"/>
                          <a:cs typeface="Cambria"/>
                          <a:sym typeface="Cambria"/>
                        </a:rPr>
                        <a:t>Kesalahan yang tidak fatal. Eksekusi program tidak terhenti.</a:t>
                      </a:r>
                      <a:endParaRPr sz="1400" u="none" cap="none" strike="noStrike">
                        <a:latin typeface="Cambria"/>
                        <a:ea typeface="Cambria"/>
                        <a:cs typeface="Cambria"/>
                        <a:sym typeface="Cambria"/>
                      </a:endParaRPr>
                    </a:p>
                  </a:txBody>
                  <a:tcPr marT="39950" marB="39950" marR="39950" marL="399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F1F1"/>
                    </a:solidFill>
                  </a:tcPr>
                </a:tc>
              </a:tr>
              <a:tr h="40190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Cambria"/>
                          <a:ea typeface="Cambria"/>
                          <a:cs typeface="Cambria"/>
                          <a:sym typeface="Cambria"/>
                        </a:rPr>
                        <a:t>8</a:t>
                      </a:r>
                      <a:endParaRPr sz="1400" u="none" cap="none" strike="noStrike">
                        <a:latin typeface="Cambria"/>
                        <a:ea typeface="Cambria"/>
                        <a:cs typeface="Cambria"/>
                        <a:sym typeface="Cambria"/>
                      </a:endParaRPr>
                    </a:p>
                  </a:txBody>
                  <a:tcPr marT="39950" marB="39950" marR="39950" marL="798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Cambria"/>
                          <a:ea typeface="Cambria"/>
                          <a:cs typeface="Cambria"/>
                          <a:sym typeface="Cambria"/>
                        </a:rPr>
                        <a:t>E_NOTICE</a:t>
                      </a:r>
                      <a:endParaRPr sz="1400" u="none" cap="none" strike="noStrike">
                        <a:latin typeface="Cambria"/>
                        <a:ea typeface="Cambria"/>
                        <a:cs typeface="Cambria"/>
                        <a:sym typeface="Cambria"/>
                      </a:endParaRPr>
                    </a:p>
                  </a:txBody>
                  <a:tcPr marT="39950" marB="39950" marR="39950" marL="399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Cambria"/>
                          <a:ea typeface="Cambria"/>
                          <a:cs typeface="Cambria"/>
                          <a:sym typeface="Cambria"/>
                        </a:rPr>
                        <a:t>Pemberitahuan Run-time. Dalam kode mungkin terdapt sebuah kesalahan, tetapi dapat juga terjadi ketika kode berjalan normal</a:t>
                      </a:r>
                      <a:endParaRPr sz="1400" u="none" cap="none" strike="noStrike">
                        <a:latin typeface="Cambria"/>
                        <a:ea typeface="Cambria"/>
                        <a:cs typeface="Cambria"/>
                        <a:sym typeface="Cambria"/>
                      </a:endParaRPr>
                    </a:p>
                  </a:txBody>
                  <a:tcPr marT="39950" marB="39950" marR="39950" marL="399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5711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Cambria"/>
                          <a:ea typeface="Cambria"/>
                          <a:cs typeface="Cambria"/>
                          <a:sym typeface="Cambria"/>
                        </a:rPr>
                        <a:t>256</a:t>
                      </a:r>
                      <a:endParaRPr sz="1400" u="none" cap="none" strike="noStrike">
                        <a:latin typeface="Cambria"/>
                        <a:ea typeface="Cambria"/>
                        <a:cs typeface="Cambria"/>
                        <a:sym typeface="Cambria"/>
                      </a:endParaRPr>
                    </a:p>
                  </a:txBody>
                  <a:tcPr marT="39950" marB="39950" marR="39950" marL="798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Cambria"/>
                          <a:ea typeface="Cambria"/>
                          <a:cs typeface="Cambria"/>
                          <a:sym typeface="Cambria"/>
                        </a:rPr>
                        <a:t>E_USER_ERROR</a:t>
                      </a:r>
                      <a:endParaRPr sz="1400" u="none" cap="none" strike="noStrike">
                        <a:latin typeface="Cambria"/>
                        <a:ea typeface="Cambria"/>
                        <a:cs typeface="Cambria"/>
                        <a:sym typeface="Cambria"/>
                      </a:endParaRPr>
                    </a:p>
                  </a:txBody>
                  <a:tcPr marT="39950" marB="39950" marR="39950" marL="399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Cambria"/>
                          <a:ea typeface="Cambria"/>
                          <a:cs typeface="Cambria"/>
                          <a:sym typeface="Cambria"/>
                        </a:rPr>
                        <a:t>Kesalahan fatal yang dibuat oleh programmer. Ini seperti sebuah E_ERROR yang di set oleh programmer menggunakan function trigger_error()</a:t>
                      </a:r>
                      <a:endParaRPr sz="1400" u="none" cap="none" strike="noStrike">
                        <a:latin typeface="Cambria"/>
                        <a:ea typeface="Cambria"/>
                        <a:cs typeface="Cambria"/>
                        <a:sym typeface="Cambria"/>
                      </a:endParaRPr>
                    </a:p>
                  </a:txBody>
                  <a:tcPr marT="39950" marB="39950" marR="39950" marL="399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F1F1"/>
                    </a:solidFill>
                  </a:tcPr>
                </a:tc>
              </a:tr>
              <a:tr h="5711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Cambria"/>
                          <a:ea typeface="Cambria"/>
                          <a:cs typeface="Cambria"/>
                          <a:sym typeface="Cambria"/>
                        </a:rPr>
                        <a:t>512</a:t>
                      </a:r>
                      <a:endParaRPr sz="1400" u="none" cap="none" strike="noStrike">
                        <a:latin typeface="Cambria"/>
                        <a:ea typeface="Cambria"/>
                        <a:cs typeface="Cambria"/>
                        <a:sym typeface="Cambria"/>
                      </a:endParaRPr>
                    </a:p>
                  </a:txBody>
                  <a:tcPr marT="39950" marB="39950" marR="39950" marL="798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Cambria"/>
                          <a:ea typeface="Cambria"/>
                          <a:cs typeface="Cambria"/>
                          <a:sym typeface="Cambria"/>
                        </a:rPr>
                        <a:t>E_USER_WARNING</a:t>
                      </a:r>
                      <a:endParaRPr sz="1400" u="none" cap="none" strike="noStrike">
                        <a:latin typeface="Cambria"/>
                        <a:ea typeface="Cambria"/>
                        <a:cs typeface="Cambria"/>
                        <a:sym typeface="Cambria"/>
                      </a:endParaRPr>
                    </a:p>
                  </a:txBody>
                  <a:tcPr marT="39950" marB="39950" marR="39950" marL="399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Cambria"/>
                          <a:ea typeface="Cambria"/>
                          <a:cs typeface="Cambria"/>
                          <a:sym typeface="Cambria"/>
                        </a:rPr>
                        <a:t>Peringatan yang tidak fatal yang dibuat oleh programmer. Ini seperti sebuah E_WARNING yang di set oleh programmer menggunakan function trigger_error()</a:t>
                      </a:r>
                      <a:endParaRPr sz="1400" u="none" cap="none" strike="noStrike">
                        <a:latin typeface="Cambria"/>
                        <a:ea typeface="Cambria"/>
                        <a:cs typeface="Cambria"/>
                        <a:sym typeface="Cambria"/>
                      </a:endParaRPr>
                    </a:p>
                  </a:txBody>
                  <a:tcPr marT="39950" marB="39950" marR="39950" marL="399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5711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Cambria"/>
                          <a:ea typeface="Cambria"/>
                          <a:cs typeface="Cambria"/>
                          <a:sym typeface="Cambria"/>
                        </a:rPr>
                        <a:t>1024</a:t>
                      </a:r>
                      <a:endParaRPr sz="1400" u="none" cap="none" strike="noStrike">
                        <a:latin typeface="Cambria"/>
                        <a:ea typeface="Cambria"/>
                        <a:cs typeface="Cambria"/>
                        <a:sym typeface="Cambria"/>
                      </a:endParaRPr>
                    </a:p>
                  </a:txBody>
                  <a:tcPr marT="39950" marB="39950" marR="39950" marL="798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Cambria"/>
                          <a:ea typeface="Cambria"/>
                          <a:cs typeface="Cambria"/>
                          <a:sym typeface="Cambria"/>
                        </a:rPr>
                        <a:t>E_USER_NOTICE</a:t>
                      </a:r>
                      <a:endParaRPr sz="1400" u="none" cap="none" strike="noStrike">
                        <a:latin typeface="Cambria"/>
                        <a:ea typeface="Cambria"/>
                        <a:cs typeface="Cambria"/>
                        <a:sym typeface="Cambria"/>
                      </a:endParaRPr>
                    </a:p>
                  </a:txBody>
                  <a:tcPr marT="39950" marB="39950" marR="39950" marL="399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Cambria"/>
                          <a:ea typeface="Cambria"/>
                          <a:cs typeface="Cambria"/>
                          <a:sym typeface="Cambria"/>
                        </a:rPr>
                        <a:t>Pemberitahuan yang dibuat oleh programmer. Ini seperti sebuahE_NOTICE yang di set oleh programmer menggunakan function trigger_error()</a:t>
                      </a:r>
                      <a:endParaRPr sz="1400" u="none" cap="none" strike="noStrike">
                        <a:latin typeface="Cambria"/>
                        <a:ea typeface="Cambria"/>
                        <a:cs typeface="Cambria"/>
                        <a:sym typeface="Cambria"/>
                      </a:endParaRPr>
                    </a:p>
                  </a:txBody>
                  <a:tcPr marT="39950" marB="39950" marR="39950" marL="399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F1F1"/>
                    </a:solidFill>
                  </a:tcPr>
                </a:tc>
              </a:tr>
              <a:tr h="5711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Cambria"/>
                          <a:ea typeface="Cambria"/>
                          <a:cs typeface="Cambria"/>
                          <a:sym typeface="Cambria"/>
                        </a:rPr>
                        <a:t>4096</a:t>
                      </a:r>
                      <a:endParaRPr sz="1400" u="none" cap="none" strike="noStrike">
                        <a:latin typeface="Cambria"/>
                        <a:ea typeface="Cambria"/>
                        <a:cs typeface="Cambria"/>
                        <a:sym typeface="Cambria"/>
                      </a:endParaRPr>
                    </a:p>
                  </a:txBody>
                  <a:tcPr marT="39950" marB="39950" marR="39950" marL="798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Cambria"/>
                          <a:ea typeface="Cambria"/>
                          <a:cs typeface="Cambria"/>
                          <a:sym typeface="Cambria"/>
                        </a:rPr>
                        <a:t>E_RECOVERABLE_ERROR</a:t>
                      </a:r>
                      <a:endParaRPr sz="1400" u="none" cap="none" strike="noStrike">
                        <a:latin typeface="Cambria"/>
                        <a:ea typeface="Cambria"/>
                        <a:cs typeface="Cambria"/>
                        <a:sym typeface="Cambria"/>
                      </a:endParaRPr>
                    </a:p>
                  </a:txBody>
                  <a:tcPr marT="39950" marB="39950" marR="39950" marL="399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Cambria"/>
                          <a:ea typeface="Cambria"/>
                          <a:cs typeface="Cambria"/>
                          <a:sym typeface="Cambria"/>
                        </a:rPr>
                        <a:t>Kesalahan fatal yg dapat ditangkap. </a:t>
                      </a:r>
                      <a:r>
                        <a:rPr lang="en-US" sz="1200" u="none" cap="none" strike="noStrike">
                          <a:latin typeface="Cambria"/>
                          <a:ea typeface="Cambria"/>
                          <a:cs typeface="Cambria"/>
                          <a:sym typeface="Cambria"/>
                        </a:rPr>
                        <a:t>Ini seperti sebuah E_ERROR Tapi yang ditangkap oleh programmer dg mendefinisikan handle (set_error_handler())</a:t>
                      </a:r>
                      <a:endParaRPr sz="1400" u="none" cap="none" strike="noStrike">
                        <a:latin typeface="Cambria"/>
                        <a:ea typeface="Cambria"/>
                        <a:cs typeface="Cambria"/>
                        <a:sym typeface="Cambria"/>
                      </a:endParaRPr>
                    </a:p>
                  </a:txBody>
                  <a:tcPr marT="39950" marB="39950" marR="39950" marL="399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3262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Cambria"/>
                          <a:ea typeface="Cambria"/>
                          <a:cs typeface="Cambria"/>
                          <a:sym typeface="Cambria"/>
                        </a:rPr>
                        <a:t>8191</a:t>
                      </a:r>
                      <a:endParaRPr sz="1400" u="none" cap="none" strike="noStrike">
                        <a:latin typeface="Cambria"/>
                        <a:ea typeface="Cambria"/>
                        <a:cs typeface="Cambria"/>
                        <a:sym typeface="Cambria"/>
                      </a:endParaRPr>
                    </a:p>
                  </a:txBody>
                  <a:tcPr marT="39950" marB="39950" marR="39950" marL="798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DDDDDD"/>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Cambria"/>
                          <a:ea typeface="Cambria"/>
                          <a:cs typeface="Cambria"/>
                          <a:sym typeface="Cambria"/>
                        </a:rPr>
                        <a:t>E_ALL</a:t>
                      </a:r>
                      <a:endParaRPr sz="1400" u="none" cap="none" strike="noStrike">
                        <a:latin typeface="Cambria"/>
                        <a:ea typeface="Cambria"/>
                        <a:cs typeface="Cambria"/>
                        <a:sym typeface="Cambria"/>
                      </a:endParaRPr>
                    </a:p>
                  </a:txBody>
                  <a:tcPr marT="39950" marB="39950" marR="39950" marL="399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DDDDDD"/>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Cambria"/>
                          <a:ea typeface="Cambria"/>
                          <a:cs typeface="Cambria"/>
                          <a:sym typeface="Cambria"/>
                        </a:rPr>
                        <a:t>Semua kesalahan dan peringatan</a:t>
                      </a:r>
                      <a:endParaRPr sz="1200" u="none" cap="none" strike="noStrike">
                        <a:latin typeface="Cambria"/>
                        <a:ea typeface="Cambria"/>
                        <a:cs typeface="Cambria"/>
                        <a:sym typeface="Cambria"/>
                      </a:endParaRPr>
                    </a:p>
                  </a:txBody>
                  <a:tcPr marT="39950" marB="39950" marR="39950" marL="399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DDDDDD"/>
                      </a:solidFill>
                      <a:prstDash val="solid"/>
                      <a:round/>
                      <a:headEnd len="sm" w="sm" type="none"/>
                      <a:tailEnd len="sm" w="sm" type="none"/>
                    </a:lnB>
                    <a:solidFill>
                      <a:srgbClr val="F1F1F1"/>
                    </a:solidFill>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pic>
        <p:nvPicPr>
          <p:cNvPr id="930" name="Google Shape;930;p8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931" name="Google Shape;931;p8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932" name="Google Shape;932;p83"/>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933" name="Google Shape;933;p83"/>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934" name="Google Shape;934;p83"/>
          <p:cNvSpPr/>
          <p:nvPr/>
        </p:nvSpPr>
        <p:spPr>
          <a:xfrm>
            <a:off x="331181" y="118750"/>
            <a:ext cx="5650217"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Penanganan Pengecualian (Exception) </a:t>
            </a:r>
            <a:endParaRPr b="1" i="0" sz="2800" u="none" cap="none" strike="noStrike">
              <a:solidFill>
                <a:srgbClr val="002060"/>
              </a:solidFill>
              <a:latin typeface="Arial"/>
              <a:ea typeface="Arial"/>
              <a:cs typeface="Arial"/>
              <a:sym typeface="Arial"/>
            </a:endParaRPr>
          </a:p>
        </p:txBody>
      </p:sp>
      <p:sp>
        <p:nvSpPr>
          <p:cNvPr id="935" name="Google Shape;935;p83"/>
          <p:cNvSpPr/>
          <p:nvPr/>
        </p:nvSpPr>
        <p:spPr>
          <a:xfrm>
            <a:off x="348791" y="1084007"/>
            <a:ext cx="8464028" cy="4093388"/>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2000"/>
              <a:buFont typeface="Cambria"/>
              <a:buChar char="•"/>
            </a:pPr>
            <a:r>
              <a:rPr b="0" i="0" lang="en-US" sz="2000" u="none" cap="none" strike="noStrike">
                <a:solidFill>
                  <a:srgbClr val="000000"/>
                </a:solidFill>
                <a:latin typeface="Cambria"/>
                <a:ea typeface="Cambria"/>
                <a:cs typeface="Cambria"/>
                <a:sym typeface="Cambria"/>
              </a:rPr>
              <a:t>Pengecualian digunakan untuk mengubah alur program yg normal jika terjadi kesalahan (error) tertentu. Kondisi tersebut disebut pengecualian.</a:t>
            </a:r>
            <a:endParaRPr b="0" i="0" sz="1400" u="none" cap="none" strike="noStrike">
              <a:solidFill>
                <a:srgbClr val="000000"/>
              </a:solidFill>
              <a:latin typeface="Cambria"/>
              <a:ea typeface="Cambria"/>
              <a:cs typeface="Cambria"/>
              <a:sym typeface="Cambria"/>
            </a:endParaRPr>
          </a:p>
          <a:p>
            <a:pPr indent="-158750" lvl="0" marL="28575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mbria"/>
              <a:ea typeface="Cambria"/>
              <a:cs typeface="Cambria"/>
              <a:sym typeface="Cambria"/>
            </a:endParaRPr>
          </a:p>
          <a:p>
            <a:pPr indent="-285750" lvl="0" marL="285750" marR="0" rtl="0" algn="just">
              <a:lnSpc>
                <a:spcPct val="100000"/>
              </a:lnSpc>
              <a:spcBef>
                <a:spcPts val="0"/>
              </a:spcBef>
              <a:spcAft>
                <a:spcPts val="0"/>
              </a:spcAft>
              <a:buClr>
                <a:srgbClr val="000000"/>
              </a:buClr>
              <a:buSzPts val="2000"/>
              <a:buFont typeface="Cambria"/>
              <a:buChar char="•"/>
            </a:pPr>
            <a:r>
              <a:rPr b="0" i="0" lang="en-US" sz="2000" u="none" cap="none" strike="noStrike">
                <a:solidFill>
                  <a:srgbClr val="000000"/>
                </a:solidFill>
                <a:latin typeface="Cambria"/>
                <a:ea typeface="Cambria"/>
                <a:cs typeface="Cambria"/>
                <a:sym typeface="Cambria"/>
              </a:rPr>
              <a:t>Pada dasarnya yang terjadi saat exception dipicu adalah:</a:t>
            </a:r>
            <a:endParaRPr b="0" i="0" sz="1400" u="none" cap="none" strike="noStrike">
              <a:solidFill>
                <a:srgbClr val="000000"/>
              </a:solidFill>
              <a:latin typeface="Cambria"/>
              <a:ea typeface="Cambria"/>
              <a:cs typeface="Cambria"/>
              <a:sym typeface="Cambria"/>
            </a:endParaRPr>
          </a:p>
          <a:p>
            <a:pPr indent="-355600" lvl="0" marL="914400" marR="0" rtl="0" algn="just">
              <a:lnSpc>
                <a:spcPct val="100000"/>
              </a:lnSpc>
              <a:spcBef>
                <a:spcPts val="0"/>
              </a:spcBef>
              <a:spcAft>
                <a:spcPts val="0"/>
              </a:spcAft>
              <a:buClr>
                <a:srgbClr val="000000"/>
              </a:buClr>
              <a:buSzPts val="2000"/>
              <a:buFont typeface="Cambria"/>
              <a:buAutoNum type="arabicPeriod"/>
            </a:pPr>
            <a:r>
              <a:rPr b="0" i="0" lang="en-US" sz="2000" u="none" cap="none" strike="noStrike">
                <a:solidFill>
                  <a:srgbClr val="000000"/>
                </a:solidFill>
                <a:latin typeface="Cambria"/>
                <a:ea typeface="Cambria"/>
                <a:cs typeface="Cambria"/>
                <a:sym typeface="Cambria"/>
              </a:rPr>
              <a:t>Keadaan kode yang paling baru (sebelum terjadi kesalahan) 	disimpan</a:t>
            </a:r>
            <a:endParaRPr b="0" i="0" sz="2000" u="none" cap="none" strike="noStrike">
              <a:solidFill>
                <a:srgbClr val="000000"/>
              </a:solidFill>
              <a:latin typeface="Cambria"/>
              <a:ea typeface="Cambria"/>
              <a:cs typeface="Cambria"/>
              <a:sym typeface="Cambria"/>
            </a:endParaRPr>
          </a:p>
          <a:p>
            <a:pPr indent="-355600" lvl="0" marL="914400" marR="0" rtl="0" algn="just">
              <a:lnSpc>
                <a:spcPct val="100000"/>
              </a:lnSpc>
              <a:spcBef>
                <a:spcPts val="0"/>
              </a:spcBef>
              <a:spcAft>
                <a:spcPts val="0"/>
              </a:spcAft>
              <a:buClr>
                <a:srgbClr val="000000"/>
              </a:buClr>
              <a:buSzPts val="2000"/>
              <a:buFont typeface="Cambria"/>
              <a:buAutoNum type="arabicPeriod"/>
            </a:pPr>
            <a:r>
              <a:rPr b="0" i="0" lang="en-US" sz="2000" u="none" cap="none" strike="noStrike">
                <a:solidFill>
                  <a:srgbClr val="000000"/>
                </a:solidFill>
                <a:latin typeface="Cambria"/>
                <a:ea typeface="Cambria"/>
                <a:cs typeface="Cambria"/>
                <a:sym typeface="Cambria"/>
              </a:rPr>
              <a:t>Eksekusi kode akan beralih ke fungsi handler exception 	(custom) yang telah ditentukan</a:t>
            </a:r>
            <a:endParaRPr b="0" i="0" sz="2000" u="none" cap="none" strike="noStrike">
              <a:solidFill>
                <a:srgbClr val="000000"/>
              </a:solidFill>
              <a:latin typeface="Cambria"/>
              <a:ea typeface="Cambria"/>
              <a:cs typeface="Cambria"/>
              <a:sym typeface="Cambria"/>
            </a:endParaRPr>
          </a:p>
          <a:p>
            <a:pPr indent="-355600" lvl="0" marL="914400" marR="0" rtl="0" algn="just">
              <a:lnSpc>
                <a:spcPct val="100000"/>
              </a:lnSpc>
              <a:spcBef>
                <a:spcPts val="0"/>
              </a:spcBef>
              <a:spcAft>
                <a:spcPts val="0"/>
              </a:spcAft>
              <a:buClr>
                <a:srgbClr val="000000"/>
              </a:buClr>
              <a:buSzPts val="2000"/>
              <a:buFont typeface="Cambria"/>
              <a:buAutoNum type="arabicPeriod"/>
            </a:pPr>
            <a:r>
              <a:rPr b="0" i="0" lang="en-US" sz="2000" u="none" cap="none" strike="noStrike">
                <a:solidFill>
                  <a:srgbClr val="000000"/>
                </a:solidFill>
                <a:latin typeface="Cambria"/>
                <a:ea typeface="Cambria"/>
                <a:cs typeface="Cambria"/>
                <a:sym typeface="Cambria"/>
              </a:rPr>
              <a:t>Bergantung pada situasinya, handler kemudian dapat 	melanjutkan eksekusi dari status kode yang disimpan, 	mengakhiri eksekusi program atau melanjutkan program dari lokasi yang berbeda dalam kode.</a:t>
            </a:r>
            <a:r>
              <a:rPr b="0" i="0" lang="en-US" sz="2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01" name="Google Shape;201;p2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02" name="Google Shape;202;p24"/>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203" name="Google Shape;203;p24"/>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204" name="Google Shape;204;p24"/>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Cambria"/>
                <a:ea typeface="Cambria"/>
                <a:cs typeface="Cambria"/>
                <a:sym typeface="Cambria"/>
              </a:rPr>
              <a:t>Tag Penutup (2)</a:t>
            </a:r>
            <a:endParaRPr b="1" i="0" sz="2400" u="none" cap="none" strike="noStrike">
              <a:solidFill>
                <a:srgbClr val="002060"/>
              </a:solidFill>
              <a:latin typeface="Cambria"/>
              <a:ea typeface="Cambria"/>
              <a:cs typeface="Cambria"/>
              <a:sym typeface="Cambria"/>
            </a:endParaRPr>
          </a:p>
        </p:txBody>
      </p:sp>
      <p:sp>
        <p:nvSpPr>
          <p:cNvPr id="205" name="Google Shape;205;p24"/>
          <p:cNvSpPr/>
          <p:nvPr/>
        </p:nvSpPr>
        <p:spPr>
          <a:xfrm>
            <a:off x="331180" y="876953"/>
            <a:ext cx="8464028" cy="830956"/>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Khusus untuk elemen dengan </a:t>
            </a:r>
            <a:r>
              <a:rPr b="0" i="1" lang="en-US" sz="2400" u="none" cap="none" strike="noStrike">
                <a:solidFill>
                  <a:srgbClr val="000000"/>
                </a:solidFill>
                <a:latin typeface="Cambria"/>
                <a:ea typeface="Cambria"/>
                <a:cs typeface="Cambria"/>
                <a:sym typeface="Cambria"/>
              </a:rPr>
              <a:t>single tag </a:t>
            </a:r>
            <a:r>
              <a:rPr b="0" i="0" lang="en-US" sz="2400" u="none" cap="none" strike="noStrike">
                <a:solidFill>
                  <a:srgbClr val="000000"/>
                </a:solidFill>
                <a:latin typeface="Cambria"/>
                <a:ea typeface="Cambria"/>
                <a:cs typeface="Cambria"/>
                <a:sym typeface="Cambria"/>
              </a:rPr>
              <a:t>harus menggunakan &gt; di akhir statement.</a:t>
            </a:r>
            <a:endParaRPr b="0" i="1" sz="2400" u="none" cap="none" strike="noStrike">
              <a:solidFill>
                <a:srgbClr val="000000"/>
              </a:solidFill>
              <a:latin typeface="Cambria"/>
              <a:ea typeface="Cambria"/>
              <a:cs typeface="Cambria"/>
              <a:sym typeface="Cambria"/>
            </a:endParaRPr>
          </a:p>
        </p:txBody>
      </p:sp>
      <p:pic>
        <p:nvPicPr>
          <p:cNvPr id="206" name="Google Shape;206;p24"/>
          <p:cNvPicPr preferRelativeResize="0"/>
          <p:nvPr/>
        </p:nvPicPr>
        <p:blipFill rotWithShape="1">
          <a:blip r:embed="rId6">
            <a:alphaModFix/>
          </a:blip>
          <a:srcRect b="0" l="0" r="0" t="0"/>
          <a:stretch/>
        </p:blipFill>
        <p:spPr>
          <a:xfrm>
            <a:off x="448138" y="2030146"/>
            <a:ext cx="8464028" cy="1697332"/>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pic>
        <p:nvPicPr>
          <p:cNvPr id="940" name="Google Shape;940;p8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941" name="Google Shape;941;p8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942" name="Google Shape;942;p84"/>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943" name="Google Shape;943;p84"/>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944" name="Google Shape;944;p84"/>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Cambria"/>
                <a:ea typeface="Cambria"/>
                <a:cs typeface="Cambria"/>
                <a:sym typeface="Cambria"/>
              </a:rPr>
              <a:t>Penggunaan Exception dasar</a:t>
            </a:r>
            <a:endParaRPr b="1" i="0" sz="2800" u="none" cap="none" strike="noStrike">
              <a:solidFill>
                <a:srgbClr val="002060"/>
              </a:solidFill>
              <a:latin typeface="Cambria"/>
              <a:ea typeface="Cambria"/>
              <a:cs typeface="Cambria"/>
              <a:sym typeface="Cambria"/>
            </a:endParaRPr>
          </a:p>
        </p:txBody>
      </p:sp>
      <p:sp>
        <p:nvSpPr>
          <p:cNvPr id="945" name="Google Shape;945;p84"/>
          <p:cNvSpPr/>
          <p:nvPr/>
        </p:nvSpPr>
        <p:spPr>
          <a:xfrm>
            <a:off x="348791" y="1084007"/>
            <a:ext cx="8464028" cy="347783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mbria"/>
                <a:ea typeface="Cambria"/>
                <a:cs typeface="Cambria"/>
                <a:sym typeface="Cambria"/>
              </a:rPr>
              <a:t>Penulisan Exception yang standard harus mengandung:</a:t>
            </a:r>
            <a:endParaRPr b="0" i="0" sz="1400" u="none" cap="none" strike="noStrike">
              <a:solidFill>
                <a:srgbClr val="000000"/>
              </a:solidFill>
              <a:latin typeface="Cambria"/>
              <a:ea typeface="Cambria"/>
              <a:cs typeface="Cambria"/>
              <a:sym typeface="Cambria"/>
            </a:endParaRPr>
          </a:p>
          <a:p>
            <a:pPr indent="0" lvl="0" marL="457200" marR="0" rtl="0" algn="just">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mbria"/>
                <a:ea typeface="Cambria"/>
                <a:cs typeface="Cambria"/>
                <a:sym typeface="Cambria"/>
              </a:rPr>
              <a:t>- try - Fungsi yang menggunakan exception harus berada 	di dalam blok “try". Jika exception tidak terpicu, kode akan 	dilanjutkan seperti biasa. Namun jika exception terpicu, 	exception akan di-“throw“.</a:t>
            </a:r>
            <a:endParaRPr b="0" i="0" sz="14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Cambria"/>
              <a:ea typeface="Cambria"/>
              <a:cs typeface="Cambria"/>
              <a:sym typeface="Cambria"/>
            </a:endParaRPr>
          </a:p>
          <a:p>
            <a:pPr indent="0" lvl="0" marL="457200" marR="0" rtl="0" algn="just">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mbria"/>
                <a:ea typeface="Cambria"/>
                <a:cs typeface="Cambria"/>
                <a:sym typeface="Cambria"/>
              </a:rPr>
              <a:t>- throw - Ini adalah bagaimana Anda memicu exception. 	</a:t>
            </a:r>
            <a:endParaRPr b="0" i="0" sz="2200" u="none" cap="none" strike="noStrike">
              <a:solidFill>
                <a:srgbClr val="000000"/>
              </a:solidFill>
              <a:latin typeface="Cambria"/>
              <a:ea typeface="Cambria"/>
              <a:cs typeface="Cambria"/>
              <a:sym typeface="Cambria"/>
            </a:endParaRPr>
          </a:p>
          <a:p>
            <a:pPr indent="0" lvl="0" marL="457200" marR="0" rtl="0" algn="just">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mbria"/>
                <a:ea typeface="Cambria"/>
                <a:cs typeface="Cambria"/>
                <a:sym typeface="Cambria"/>
              </a:rPr>
              <a:t>Setiap “throw" harus memiliki setidaknya satu “catch“.</a:t>
            </a:r>
            <a:r>
              <a:rPr b="0" i="0" lang="en-US" sz="1400" u="none" cap="none" strike="noStrike">
                <a:solidFill>
                  <a:srgbClr val="000000"/>
                </a:solidFill>
                <a:latin typeface="Cambria"/>
                <a:ea typeface="Cambria"/>
                <a:cs typeface="Cambria"/>
                <a:sym typeface="Cambria"/>
              </a:rPr>
              <a:t> </a:t>
            </a:r>
            <a:endParaRPr b="0" i="0" sz="1400" u="none" cap="none" strike="noStrike">
              <a:solidFill>
                <a:srgbClr val="000000"/>
              </a:solidFill>
              <a:latin typeface="Cambria"/>
              <a:ea typeface="Cambria"/>
              <a:cs typeface="Cambria"/>
              <a:sym typeface="Cambria"/>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mbria"/>
              <a:ea typeface="Cambria"/>
              <a:cs typeface="Cambria"/>
              <a:sym typeface="Cambria"/>
            </a:endParaRPr>
          </a:p>
          <a:p>
            <a:pPr indent="0" lvl="0" marL="457200" marR="0" rtl="0" algn="just">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mbria"/>
                <a:ea typeface="Cambria"/>
                <a:cs typeface="Cambria"/>
                <a:sym typeface="Cambria"/>
              </a:rPr>
              <a:t>catch - Blok "catch" mengambil exception dan membuat objek yang berisi informasi dari execption.</a:t>
            </a:r>
            <a:endParaRPr b="0" i="0" sz="1400" u="none" cap="none" strike="noStrike">
              <a:solidFill>
                <a:srgbClr val="000000"/>
              </a:solidFill>
              <a:latin typeface="Cambria"/>
              <a:ea typeface="Cambria"/>
              <a:cs typeface="Cambria"/>
              <a:sym typeface="Cambria"/>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pic>
        <p:nvPicPr>
          <p:cNvPr id="950" name="Google Shape;950;p8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951" name="Google Shape;951;p8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952" name="Google Shape;952;p8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953" name="Google Shape;953;p8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954" name="Google Shape;954;p85"/>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Contoh Penggunaan Exception</a:t>
            </a:r>
            <a:endParaRPr b="1" i="0" sz="2800" u="none" cap="none" strike="noStrike">
              <a:solidFill>
                <a:srgbClr val="002060"/>
              </a:solidFill>
              <a:latin typeface="Arial"/>
              <a:ea typeface="Arial"/>
              <a:cs typeface="Arial"/>
              <a:sym typeface="Arial"/>
            </a:endParaRPr>
          </a:p>
        </p:txBody>
      </p:sp>
      <p:pic>
        <p:nvPicPr>
          <p:cNvPr id="955" name="Google Shape;955;p85"/>
          <p:cNvPicPr preferRelativeResize="0"/>
          <p:nvPr/>
        </p:nvPicPr>
        <p:blipFill rotWithShape="1">
          <a:blip r:embed="rId6">
            <a:alphaModFix/>
          </a:blip>
          <a:srcRect b="0" l="0" r="0" t="0"/>
          <a:stretch/>
        </p:blipFill>
        <p:spPr>
          <a:xfrm>
            <a:off x="274319" y="1036767"/>
            <a:ext cx="4621381" cy="3731175"/>
          </a:xfrm>
          <a:prstGeom prst="rect">
            <a:avLst/>
          </a:prstGeom>
          <a:noFill/>
          <a:ln>
            <a:noFill/>
          </a:ln>
        </p:spPr>
      </p:pic>
      <p:sp>
        <p:nvSpPr>
          <p:cNvPr id="956" name="Google Shape;956;p85"/>
          <p:cNvSpPr/>
          <p:nvPr/>
        </p:nvSpPr>
        <p:spPr>
          <a:xfrm>
            <a:off x="2558483" y="1832134"/>
            <a:ext cx="3096344" cy="3273226"/>
          </a:xfrm>
          <a:prstGeom prst="arc">
            <a:avLst>
              <a:gd fmla="val 16200000" name="adj1"/>
              <a:gd fmla="val 0" name="adj2"/>
            </a:avLst>
          </a:prstGeom>
          <a:noFill/>
          <a:ln cap="flat" cmpd="sng" w="38100">
            <a:solidFill>
              <a:schemeClr val="accent2"/>
            </a:solidFill>
            <a:prstDash val="solid"/>
            <a:round/>
            <a:headEnd len="sm" w="sm" type="none"/>
            <a:tailEnd len="med" w="med" type="stealth"/>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17347D"/>
              </a:solidFill>
              <a:latin typeface="Verdana"/>
              <a:ea typeface="Verdana"/>
              <a:cs typeface="Verdana"/>
              <a:sym typeface="Verdana"/>
            </a:endParaRPr>
          </a:p>
        </p:txBody>
      </p:sp>
      <p:sp>
        <p:nvSpPr>
          <p:cNvPr id="957" name="Google Shape;957;p85"/>
          <p:cNvSpPr txBox="1"/>
          <p:nvPr/>
        </p:nvSpPr>
        <p:spPr>
          <a:xfrm>
            <a:off x="4777981" y="1065119"/>
            <a:ext cx="409169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Apabila dijalankan akan menghasilkan</a:t>
            </a:r>
            <a:endParaRPr b="0" i="0" sz="1800" u="none" cap="none" strike="noStrike">
              <a:solidFill>
                <a:schemeClr val="dk1"/>
              </a:solidFill>
              <a:latin typeface="Arial"/>
              <a:ea typeface="Arial"/>
              <a:cs typeface="Arial"/>
              <a:sym typeface="Arial"/>
            </a:endParaRPr>
          </a:p>
        </p:txBody>
      </p:sp>
      <p:pic>
        <p:nvPicPr>
          <p:cNvPr id="958" name="Google Shape;958;p85"/>
          <p:cNvPicPr preferRelativeResize="0"/>
          <p:nvPr/>
        </p:nvPicPr>
        <p:blipFill rotWithShape="1">
          <a:blip r:embed="rId7">
            <a:alphaModFix/>
          </a:blip>
          <a:srcRect b="0" l="0" r="0" t="0"/>
          <a:stretch/>
        </p:blipFill>
        <p:spPr>
          <a:xfrm>
            <a:off x="4777981" y="3725956"/>
            <a:ext cx="3943350" cy="704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pic>
        <p:nvPicPr>
          <p:cNvPr id="963" name="Google Shape;963;p8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964" name="Google Shape;964;p8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965" name="Google Shape;965;p86"/>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966" name="Google Shape;966;p86"/>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967" name="Google Shape;967;p86"/>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Error Reporting</a:t>
            </a:r>
            <a:endParaRPr b="1" i="0" sz="2800" u="none" cap="none" strike="noStrike">
              <a:solidFill>
                <a:srgbClr val="002060"/>
              </a:solidFill>
              <a:latin typeface="Arial"/>
              <a:ea typeface="Arial"/>
              <a:cs typeface="Arial"/>
              <a:sym typeface="Arial"/>
            </a:endParaRPr>
          </a:p>
        </p:txBody>
      </p:sp>
      <p:sp>
        <p:nvSpPr>
          <p:cNvPr id="968" name="Google Shape;968;p86"/>
          <p:cNvSpPr txBox="1"/>
          <p:nvPr/>
        </p:nvSpPr>
        <p:spPr>
          <a:xfrm>
            <a:off x="274319" y="946831"/>
            <a:ext cx="8425544" cy="2123658"/>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2200"/>
              <a:buFont typeface="Cambria"/>
              <a:buChar char="•"/>
            </a:pPr>
            <a:r>
              <a:rPr b="0" i="0" lang="en-US" sz="2200" u="none" cap="none" strike="noStrike">
                <a:solidFill>
                  <a:srgbClr val="000000"/>
                </a:solidFill>
                <a:latin typeface="Cambria"/>
                <a:ea typeface="Cambria"/>
                <a:cs typeface="Cambria"/>
                <a:sym typeface="Cambria"/>
              </a:rPr>
              <a:t>Fungsi error_reporting () menentukan kesalahan mana yang dilaporkan.</a:t>
            </a:r>
            <a:endParaRPr b="0" i="0" sz="1400" u="none" cap="none" strike="noStrike">
              <a:solidFill>
                <a:srgbClr val="000000"/>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2200"/>
              <a:buFont typeface="Cambria"/>
              <a:buChar char="•"/>
            </a:pPr>
            <a:r>
              <a:rPr b="0" i="0" lang="en-US" sz="2200" u="none" cap="none" strike="noStrike">
                <a:solidFill>
                  <a:srgbClr val="000000"/>
                </a:solidFill>
                <a:latin typeface="Cambria"/>
                <a:ea typeface="Cambria"/>
                <a:cs typeface="Cambria"/>
                <a:sym typeface="Cambria"/>
              </a:rPr>
              <a:t>PHP memiliki banyak level kesalahan, dan menggunakan fungsi ini menetapkan level kesalahan tersebut untuk kode program yang sedang dijalankan.</a:t>
            </a:r>
            <a:endParaRPr b="0" i="0" sz="1400" u="none" cap="none" strike="noStrike">
              <a:solidFill>
                <a:srgbClr val="000000"/>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2200"/>
              <a:buFont typeface="Cambria"/>
              <a:buChar char="•"/>
            </a:pPr>
            <a:r>
              <a:rPr b="0" i="0" lang="en-US" sz="2200" u="none" cap="none" strike="noStrike">
                <a:solidFill>
                  <a:srgbClr val="000000"/>
                </a:solidFill>
                <a:latin typeface="Cambria"/>
                <a:ea typeface="Cambria"/>
                <a:cs typeface="Cambria"/>
                <a:sym typeface="Cambria"/>
              </a:rPr>
              <a:t>Syntax:</a:t>
            </a:r>
            <a:endParaRPr b="0" i="0" sz="1400" u="none" cap="none" strike="noStrike">
              <a:solidFill>
                <a:srgbClr val="000000"/>
              </a:solidFill>
              <a:latin typeface="Cambria"/>
              <a:ea typeface="Cambria"/>
              <a:cs typeface="Cambria"/>
              <a:sym typeface="Cambria"/>
            </a:endParaRPr>
          </a:p>
        </p:txBody>
      </p:sp>
      <p:pic>
        <p:nvPicPr>
          <p:cNvPr id="969" name="Google Shape;969;p86"/>
          <p:cNvPicPr preferRelativeResize="0"/>
          <p:nvPr/>
        </p:nvPicPr>
        <p:blipFill rotWithShape="1">
          <a:blip r:embed="rId6">
            <a:alphaModFix/>
          </a:blip>
          <a:srcRect b="0" l="0" r="0" t="0"/>
          <a:stretch/>
        </p:blipFill>
        <p:spPr>
          <a:xfrm>
            <a:off x="695982" y="3227894"/>
            <a:ext cx="4373054" cy="112129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pic>
        <p:nvPicPr>
          <p:cNvPr id="974" name="Google Shape;974;p8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975" name="Google Shape;975;p8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976" name="Google Shape;976;p87"/>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977" name="Google Shape;977;p87"/>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978" name="Google Shape;978;p87"/>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Cambria"/>
                <a:ea typeface="Cambria"/>
                <a:cs typeface="Cambria"/>
                <a:sym typeface="Cambria"/>
              </a:rPr>
              <a:t>Error Reporting (Contoh)</a:t>
            </a:r>
            <a:endParaRPr b="1" i="0" sz="2800" u="none" cap="none" strike="noStrike">
              <a:solidFill>
                <a:srgbClr val="002060"/>
              </a:solidFill>
              <a:latin typeface="Cambria"/>
              <a:ea typeface="Cambria"/>
              <a:cs typeface="Cambria"/>
              <a:sym typeface="Cambria"/>
            </a:endParaRPr>
          </a:p>
        </p:txBody>
      </p:sp>
      <p:pic>
        <p:nvPicPr>
          <p:cNvPr id="979" name="Google Shape;979;p87"/>
          <p:cNvPicPr preferRelativeResize="0"/>
          <p:nvPr/>
        </p:nvPicPr>
        <p:blipFill rotWithShape="1">
          <a:blip r:embed="rId6">
            <a:alphaModFix/>
          </a:blip>
          <a:srcRect b="0" l="0" r="0" t="0"/>
          <a:stretch/>
        </p:blipFill>
        <p:spPr>
          <a:xfrm>
            <a:off x="1783819" y="1068544"/>
            <a:ext cx="5666997" cy="395620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pic>
        <p:nvPicPr>
          <p:cNvPr id="984" name="Google Shape;984;p8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985" name="Google Shape;985;p8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986" name="Google Shape;986;p88"/>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987" name="Google Shape;987;p88"/>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988" name="Google Shape;988;p88"/>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Cambria"/>
                <a:ea typeface="Cambria"/>
                <a:cs typeface="Cambria"/>
                <a:sym typeface="Cambria"/>
              </a:rPr>
              <a:t>Kinerja Situs Web</a:t>
            </a:r>
            <a:endParaRPr b="1" i="0" sz="2800" u="none" cap="none" strike="noStrike">
              <a:solidFill>
                <a:srgbClr val="002060"/>
              </a:solidFill>
              <a:latin typeface="Cambria"/>
              <a:ea typeface="Cambria"/>
              <a:cs typeface="Cambria"/>
              <a:sym typeface="Cambria"/>
            </a:endParaRPr>
          </a:p>
        </p:txBody>
      </p:sp>
      <p:sp>
        <p:nvSpPr>
          <p:cNvPr id="989" name="Google Shape;989;p88"/>
          <p:cNvSpPr txBox="1"/>
          <p:nvPr/>
        </p:nvSpPr>
        <p:spPr>
          <a:xfrm>
            <a:off x="274319" y="946831"/>
            <a:ext cx="8425544" cy="3139321"/>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2200"/>
              <a:buFont typeface="Arial"/>
              <a:buChar char="•"/>
            </a:pPr>
            <a:r>
              <a:rPr b="1" i="0" lang="en-US" sz="2200" u="none" cap="none" strike="noStrike">
                <a:solidFill>
                  <a:srgbClr val="000000"/>
                </a:solidFill>
                <a:latin typeface="Cambria"/>
                <a:ea typeface="Cambria"/>
                <a:cs typeface="Cambria"/>
                <a:sym typeface="Cambria"/>
              </a:rPr>
              <a:t>Ketika berbicara </a:t>
            </a:r>
            <a:r>
              <a:rPr b="0" i="0" lang="en-US" sz="2200" u="none" cap="none" strike="noStrike">
                <a:solidFill>
                  <a:srgbClr val="000000"/>
                </a:solidFill>
                <a:latin typeface="Cambria"/>
                <a:ea typeface="Cambria"/>
                <a:cs typeface="Cambria"/>
                <a:sym typeface="Cambria"/>
              </a:rPr>
              <a:t>tentang kinerja aplikasi web, kita berbicara tentang kinerja web atau kinerja runtime. </a:t>
            </a:r>
            <a:endParaRPr b="0" i="0" sz="1400" u="none" cap="none" strike="noStrike">
              <a:solidFill>
                <a:srgbClr val="000000"/>
              </a:solidFill>
              <a:latin typeface="Cambria"/>
              <a:ea typeface="Cambria"/>
              <a:cs typeface="Cambria"/>
              <a:sym typeface="Cambria"/>
            </a:endParaRPr>
          </a:p>
          <a:p>
            <a:pPr indent="-203200" lvl="0" marL="342900" marR="0" rtl="0" algn="just">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2200"/>
              <a:buFont typeface="Arial"/>
              <a:buChar char="•"/>
            </a:pPr>
            <a:r>
              <a:rPr b="1" i="0" lang="en-US" sz="2200" u="none" cap="none" strike="noStrike">
                <a:solidFill>
                  <a:srgbClr val="000000"/>
                </a:solidFill>
                <a:latin typeface="Cambria"/>
                <a:ea typeface="Cambria"/>
                <a:cs typeface="Cambria"/>
                <a:sym typeface="Cambria"/>
              </a:rPr>
              <a:t>Kinerja web </a:t>
            </a:r>
            <a:r>
              <a:rPr b="0" i="0" lang="en-US" sz="2200" u="none" cap="none" strike="noStrike">
                <a:solidFill>
                  <a:srgbClr val="000000"/>
                </a:solidFill>
                <a:latin typeface="Cambria"/>
                <a:ea typeface="Cambria"/>
                <a:cs typeface="Cambria"/>
                <a:sym typeface="Cambria"/>
              </a:rPr>
              <a:t>sebagai ukuran waktu mulai dari saat pengguna akhir meminta konten hingga kapan konten itu tersedia di perangakat pengguna. </a:t>
            </a:r>
            <a:endParaRPr b="0" i="0" sz="1400" u="none" cap="none" strike="noStrike">
              <a:solidFill>
                <a:srgbClr val="000000"/>
              </a:solidFill>
              <a:latin typeface="Cambria"/>
              <a:ea typeface="Cambria"/>
              <a:cs typeface="Cambria"/>
              <a:sym typeface="Cambria"/>
            </a:endParaRPr>
          </a:p>
          <a:p>
            <a:pPr indent="-203200" lvl="0" marL="342900" marR="0" rtl="0" algn="just">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2200"/>
              <a:buFont typeface="Arial"/>
              <a:buChar char="•"/>
            </a:pPr>
            <a:r>
              <a:rPr b="1" i="0" lang="en-US" sz="2200" u="none" cap="none" strike="noStrike">
                <a:solidFill>
                  <a:srgbClr val="000000"/>
                </a:solidFill>
                <a:latin typeface="Cambria"/>
                <a:ea typeface="Cambria"/>
                <a:cs typeface="Cambria"/>
                <a:sym typeface="Cambria"/>
              </a:rPr>
              <a:t>Kinerja runtime </a:t>
            </a:r>
            <a:r>
              <a:rPr b="0" i="0" lang="en-US" sz="2200" u="none" cap="none" strike="noStrike">
                <a:solidFill>
                  <a:srgbClr val="000000"/>
                </a:solidFill>
                <a:latin typeface="Cambria"/>
                <a:ea typeface="Cambria"/>
                <a:cs typeface="Cambria"/>
                <a:sym typeface="Cambria"/>
              </a:rPr>
              <a:t>sebagai indikasi seberapa responsif aplikasi terhadap input pengguna saat runtime.</a:t>
            </a:r>
            <a:endParaRPr b="0" i="0" sz="2200" u="none" cap="none" strike="noStrike">
              <a:solidFill>
                <a:srgbClr val="000000"/>
              </a:solidFill>
              <a:latin typeface="Cambria"/>
              <a:ea typeface="Cambria"/>
              <a:cs typeface="Cambria"/>
              <a:sym typeface="Cambria"/>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pic>
        <p:nvPicPr>
          <p:cNvPr id="994" name="Google Shape;994;p8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995" name="Google Shape;995;p8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996" name="Google Shape;996;p89"/>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997" name="Google Shape;997;p89"/>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998" name="Google Shape;998;p89"/>
          <p:cNvSpPr/>
          <p:nvPr/>
        </p:nvSpPr>
        <p:spPr>
          <a:xfrm>
            <a:off x="331181" y="118750"/>
            <a:ext cx="5650217" cy="86173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500"/>
              <a:buFont typeface="Arial"/>
              <a:buNone/>
            </a:pPr>
            <a:r>
              <a:rPr b="1" i="0" lang="en-US" sz="2500" u="none" cap="none" strike="noStrike">
                <a:solidFill>
                  <a:srgbClr val="002060"/>
                </a:solidFill>
                <a:latin typeface="Arial"/>
                <a:ea typeface="Arial"/>
                <a:cs typeface="Arial"/>
                <a:sym typeface="Arial"/>
              </a:rPr>
              <a:t>Menggunakan Ukuran Performansi dalam Menuliskan kode sumber</a:t>
            </a:r>
            <a:endParaRPr b="0" i="0" sz="2500" u="none" cap="none" strike="noStrike">
              <a:solidFill>
                <a:srgbClr val="002060"/>
              </a:solidFill>
              <a:latin typeface="Arial"/>
              <a:ea typeface="Arial"/>
              <a:cs typeface="Arial"/>
              <a:sym typeface="Arial"/>
            </a:endParaRPr>
          </a:p>
        </p:txBody>
      </p:sp>
      <p:sp>
        <p:nvSpPr>
          <p:cNvPr id="999" name="Google Shape;999;p89"/>
          <p:cNvSpPr txBox="1"/>
          <p:nvPr/>
        </p:nvSpPr>
        <p:spPr>
          <a:xfrm>
            <a:off x="359228" y="1123531"/>
            <a:ext cx="842554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Mengukur Kinerja Program (kecepatan)</a:t>
            </a:r>
            <a:endParaRPr b="0" i="0" sz="1400" u="none" cap="none" strike="noStrike">
              <a:solidFill>
                <a:srgbClr val="000000"/>
              </a:solidFill>
              <a:latin typeface="Arial"/>
              <a:ea typeface="Arial"/>
              <a:cs typeface="Arial"/>
              <a:sym typeface="Arial"/>
            </a:endParaRPr>
          </a:p>
        </p:txBody>
      </p:sp>
      <p:sp>
        <p:nvSpPr>
          <p:cNvPr id="1000" name="Google Shape;1000;p89"/>
          <p:cNvSpPr txBox="1"/>
          <p:nvPr/>
        </p:nvSpPr>
        <p:spPr>
          <a:xfrm>
            <a:off x="359228" y="1818465"/>
            <a:ext cx="8425544" cy="3046988"/>
          </a:xfrm>
          <a:prstGeom prst="rect">
            <a:avLst/>
          </a:prstGeom>
          <a:solidFill>
            <a:schemeClr val="accent5"/>
          </a:solidFill>
          <a:ln cap="flat" cmpd="sng" w="25400">
            <a:solidFill>
              <a:srgbClr val="42719B"/>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61616"/>
              </a:buClr>
              <a:buSzPts val="1600"/>
              <a:buFont typeface="Arial"/>
              <a:buNone/>
            </a:pPr>
            <a:r>
              <a:rPr b="0" i="0" lang="en-US" sz="1600" u="none" cap="none" strike="noStrike">
                <a:solidFill>
                  <a:srgbClr val="161616"/>
                </a:solidFill>
                <a:latin typeface="Courier New"/>
                <a:ea typeface="Courier New"/>
                <a:cs typeface="Courier New"/>
                <a:sym typeface="Courier New"/>
              </a:rPr>
              <a:t>&lt;?php</a:t>
            </a:r>
            <a:endParaRPr b="0" i="0" sz="1600" u="none" cap="none" strike="noStrike">
              <a:solidFill>
                <a:srgbClr val="161616"/>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161616"/>
              </a:buClr>
              <a:buSzPts val="1600"/>
              <a:buFont typeface="Arial"/>
              <a:buNone/>
            </a:pPr>
            <a:r>
              <a:rPr b="0" i="0" lang="en-US" sz="1600" u="none" cap="none" strike="noStrike">
                <a:solidFill>
                  <a:srgbClr val="161616"/>
                </a:solidFill>
                <a:latin typeface="Courier New"/>
                <a:ea typeface="Courier New"/>
                <a:cs typeface="Courier New"/>
                <a:sym typeface="Courier New"/>
              </a:rPr>
              <a:t>$awal = </a:t>
            </a:r>
            <a:r>
              <a:rPr b="1" i="0" lang="en-US" sz="1600" u="none" cap="none" strike="noStrike">
                <a:solidFill>
                  <a:srgbClr val="161616"/>
                </a:solidFill>
                <a:latin typeface="Courier New"/>
                <a:ea typeface="Courier New"/>
                <a:cs typeface="Courier New"/>
                <a:sym typeface="Courier New"/>
              </a:rPr>
              <a:t>microtime(true)</a:t>
            </a:r>
            <a:r>
              <a:rPr b="0" i="0" lang="en-US" sz="1600" u="none" cap="none" strike="noStrike">
                <a:solidFill>
                  <a:srgbClr val="161616"/>
                </a:solidFill>
                <a:latin typeface="Courier New"/>
                <a:ea typeface="Courier New"/>
                <a:cs typeface="Courier New"/>
                <a:sym typeface="Courier New"/>
              </a:rPr>
              <a:t>;</a:t>
            </a:r>
            <a:br>
              <a:rPr b="0" i="0" lang="en-US" sz="1600" u="none" cap="none" strike="noStrike">
                <a:solidFill>
                  <a:srgbClr val="161616"/>
                </a:solidFill>
                <a:latin typeface="Courier New"/>
                <a:ea typeface="Courier New"/>
                <a:cs typeface="Courier New"/>
                <a:sym typeface="Courier New"/>
              </a:rPr>
            </a:br>
            <a:endParaRPr b="0" i="0" sz="1600" u="none" cap="none" strike="noStrike">
              <a:solidFill>
                <a:srgbClr val="161616"/>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161616"/>
              </a:buClr>
              <a:buSzPts val="1600"/>
              <a:buFont typeface="Arial"/>
              <a:buNone/>
            </a:pPr>
            <a:r>
              <a:rPr b="0" i="0" lang="en-US" sz="1600" u="none" cap="none" strike="noStrike">
                <a:solidFill>
                  <a:srgbClr val="161616"/>
                </a:solidFill>
                <a:latin typeface="Courier New"/>
                <a:ea typeface="Courier New"/>
                <a:cs typeface="Courier New"/>
                <a:sym typeface="Courier New"/>
              </a:rPr>
              <a:t>// Berhenti untuk sesaat atau berisi blok kode program yg diukur</a:t>
            </a:r>
            <a:endParaRPr b="0" i="0" sz="1600" u="none" cap="none" strike="noStrike">
              <a:solidFill>
                <a:srgbClr val="161616"/>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161616"/>
              </a:buClr>
              <a:buSzPts val="1600"/>
              <a:buFont typeface="Arial"/>
              <a:buNone/>
            </a:pPr>
            <a:r>
              <a:rPr b="0" i="0" lang="en-US" sz="1600" u="none" cap="none" strike="noStrike">
                <a:solidFill>
                  <a:srgbClr val="161616"/>
                </a:solidFill>
                <a:latin typeface="Courier New"/>
                <a:ea typeface="Courier New"/>
                <a:cs typeface="Courier New"/>
                <a:sym typeface="Courier New"/>
              </a:rPr>
              <a:t>usleep(1000);</a:t>
            </a:r>
            <a:br>
              <a:rPr b="0" i="0" lang="en-US" sz="1600" u="none" cap="none" strike="noStrike">
                <a:solidFill>
                  <a:srgbClr val="161616"/>
                </a:solidFill>
                <a:latin typeface="Courier New"/>
                <a:ea typeface="Courier New"/>
                <a:cs typeface="Courier New"/>
                <a:sym typeface="Courier New"/>
              </a:rPr>
            </a:br>
            <a:endParaRPr b="0" i="0" sz="1600" u="none" cap="none" strike="noStrike">
              <a:solidFill>
                <a:srgbClr val="161616"/>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161616"/>
              </a:buClr>
              <a:buSzPts val="1600"/>
              <a:buFont typeface="Arial"/>
              <a:buNone/>
            </a:pPr>
            <a:r>
              <a:rPr b="0" i="0" lang="en-US" sz="1600" u="none" cap="none" strike="noStrike">
                <a:solidFill>
                  <a:srgbClr val="161616"/>
                </a:solidFill>
                <a:latin typeface="Courier New"/>
                <a:ea typeface="Courier New"/>
                <a:cs typeface="Courier New"/>
                <a:sym typeface="Courier New"/>
              </a:rPr>
              <a:t>$akhir = </a:t>
            </a:r>
            <a:r>
              <a:rPr b="1" i="0" lang="en-US" sz="1600" u="none" cap="none" strike="noStrike">
                <a:solidFill>
                  <a:srgbClr val="161616"/>
                </a:solidFill>
                <a:latin typeface="Courier New"/>
                <a:ea typeface="Courier New"/>
                <a:cs typeface="Courier New"/>
                <a:sym typeface="Courier New"/>
              </a:rPr>
              <a:t>microtime(true)</a:t>
            </a:r>
            <a:r>
              <a:rPr b="0" i="0" lang="en-US" sz="1600" u="none" cap="none" strike="noStrike">
                <a:solidFill>
                  <a:srgbClr val="161616"/>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600"/>
              <a:buFont typeface="Arial"/>
              <a:buNone/>
            </a:pPr>
            <a:r>
              <a:rPr b="0" i="0" lang="en-US" sz="1600" u="none" cap="none" strike="noStrike">
                <a:solidFill>
                  <a:srgbClr val="161616"/>
                </a:solidFill>
                <a:latin typeface="Courier New"/>
                <a:ea typeface="Courier New"/>
                <a:cs typeface="Courier New"/>
                <a:sym typeface="Courier New"/>
              </a:rPr>
              <a:t>$waktu = $akhir - $awal;</a:t>
            </a:r>
            <a:br>
              <a:rPr b="0" i="0" lang="en-US" sz="1600" u="none" cap="none" strike="noStrike">
                <a:solidFill>
                  <a:srgbClr val="161616"/>
                </a:solidFill>
                <a:latin typeface="Courier New"/>
                <a:ea typeface="Courier New"/>
                <a:cs typeface="Courier New"/>
                <a:sym typeface="Courier New"/>
              </a:rPr>
            </a:br>
            <a:endParaRPr b="0" i="0" sz="1600" u="none" cap="none" strike="noStrike">
              <a:solidFill>
                <a:srgbClr val="161616"/>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161616"/>
              </a:buClr>
              <a:buSzPts val="1600"/>
              <a:buFont typeface="Arial"/>
              <a:buNone/>
            </a:pPr>
            <a:r>
              <a:rPr b="0" i="0" lang="en-US" sz="1600" u="none" cap="none" strike="noStrike">
                <a:solidFill>
                  <a:srgbClr val="161616"/>
                </a:solidFill>
                <a:latin typeface="Courier New"/>
                <a:ea typeface="Courier New"/>
                <a:cs typeface="Courier New"/>
                <a:sym typeface="Courier New"/>
              </a:rPr>
              <a:t>echo ”Program berjalan selama $waktu detik\n";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600"/>
              <a:buFont typeface="Arial"/>
              <a:buNone/>
            </a:pPr>
            <a:r>
              <a:rPr b="0" i="0" lang="en-US" sz="1600" u="none" cap="none" strike="noStrike">
                <a:solidFill>
                  <a:srgbClr val="161616"/>
                </a:solidFill>
                <a:latin typeface="Courier New"/>
                <a:ea typeface="Courier New"/>
                <a:cs typeface="Courier New"/>
                <a:sym typeface="Courier New"/>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Verdana"/>
              <a:ea typeface="Verdana"/>
              <a:cs typeface="Verdana"/>
              <a:sym typeface="Verdana"/>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pic>
        <p:nvPicPr>
          <p:cNvPr id="1005" name="Google Shape;1005;p9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006" name="Google Shape;1006;p9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007" name="Google Shape;1007;p90"/>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008" name="Google Shape;1008;p90"/>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009" name="Google Shape;1009;p90"/>
          <p:cNvSpPr/>
          <p:nvPr/>
        </p:nvSpPr>
        <p:spPr>
          <a:xfrm>
            <a:off x="331181" y="118750"/>
            <a:ext cx="5650217" cy="86173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500"/>
              <a:buFont typeface="Arial"/>
              <a:buNone/>
            </a:pPr>
            <a:r>
              <a:rPr b="1" i="0" lang="en-US" sz="2500" u="none" cap="none" strike="noStrike">
                <a:solidFill>
                  <a:srgbClr val="002060"/>
                </a:solidFill>
                <a:latin typeface="Arial"/>
                <a:ea typeface="Arial"/>
                <a:cs typeface="Arial"/>
                <a:sym typeface="Arial"/>
              </a:rPr>
              <a:t>Menggunakan Ukuran Performansi dalam Menuliskan kode sumber</a:t>
            </a:r>
            <a:endParaRPr b="0" i="0" sz="2500" u="none" cap="none" strike="noStrike">
              <a:solidFill>
                <a:srgbClr val="002060"/>
              </a:solidFill>
              <a:latin typeface="Arial"/>
              <a:ea typeface="Arial"/>
              <a:cs typeface="Arial"/>
              <a:sym typeface="Arial"/>
            </a:endParaRPr>
          </a:p>
        </p:txBody>
      </p:sp>
      <p:sp>
        <p:nvSpPr>
          <p:cNvPr id="1010" name="Google Shape;1010;p90"/>
          <p:cNvSpPr txBox="1"/>
          <p:nvPr/>
        </p:nvSpPr>
        <p:spPr>
          <a:xfrm>
            <a:off x="359228" y="1123531"/>
            <a:ext cx="842554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Mengukur Kinerja Program (penggunaan memory)</a:t>
            </a:r>
            <a:endParaRPr b="0" i="0" sz="1400" u="none" cap="none" strike="noStrike">
              <a:solidFill>
                <a:srgbClr val="000000"/>
              </a:solidFill>
              <a:latin typeface="Arial"/>
              <a:ea typeface="Arial"/>
              <a:cs typeface="Arial"/>
              <a:sym typeface="Arial"/>
            </a:endParaRPr>
          </a:p>
        </p:txBody>
      </p:sp>
      <p:sp>
        <p:nvSpPr>
          <p:cNvPr id="1011" name="Google Shape;1011;p90"/>
          <p:cNvSpPr txBox="1"/>
          <p:nvPr/>
        </p:nvSpPr>
        <p:spPr>
          <a:xfrm>
            <a:off x="359228" y="1744459"/>
            <a:ext cx="8212982" cy="3139321"/>
          </a:xfrm>
          <a:prstGeom prst="rect">
            <a:avLst/>
          </a:prstGeom>
          <a:solidFill>
            <a:schemeClr val="accent5"/>
          </a:solidFill>
          <a:ln cap="flat" cmpd="sng" w="25400">
            <a:solidFill>
              <a:srgbClr val="42719B"/>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61616"/>
              </a:buClr>
              <a:buSzPts val="1800"/>
              <a:buFont typeface="Arial"/>
              <a:buNone/>
            </a:pPr>
            <a:r>
              <a:rPr b="0" i="0" lang="en-US" sz="1800" u="none" cap="none" strike="noStrike">
                <a:solidFill>
                  <a:srgbClr val="161616"/>
                </a:solidFill>
                <a:latin typeface="Courier New"/>
                <a:ea typeface="Courier New"/>
                <a:cs typeface="Courier New"/>
                <a:sym typeface="Courier New"/>
              </a:rPr>
              <a:t>&lt;?php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800"/>
              <a:buFont typeface="Arial"/>
              <a:buNone/>
            </a:pPr>
            <a:r>
              <a:rPr b="0" i="0" lang="en-US" sz="1800" u="none" cap="none" strike="noStrike">
                <a:solidFill>
                  <a:srgbClr val="161616"/>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800"/>
              <a:buFont typeface="Arial"/>
              <a:buNone/>
            </a:pPr>
            <a:r>
              <a:rPr b="0" i="0" lang="en-US" sz="1800" u="none" cap="none" strike="noStrike">
                <a:solidFill>
                  <a:srgbClr val="161616"/>
                </a:solidFill>
                <a:latin typeface="Courier New"/>
                <a:ea typeface="Courier New"/>
                <a:cs typeface="Courier New"/>
                <a:sym typeface="Courier New"/>
              </a:rPr>
              <a:t>Blok kode program yang akan diukur penggunaan memorinya</a:t>
            </a:r>
            <a:endParaRPr b="0" i="0" sz="1800" u="none" cap="none" strike="noStrike">
              <a:solidFill>
                <a:srgbClr val="161616"/>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161616"/>
              </a:buClr>
              <a:buSzPts val="1800"/>
              <a:buFont typeface="Arial"/>
              <a:buNone/>
            </a:pPr>
            <a:r>
              <a:rPr b="0" i="0" lang="en-US" sz="1800" u="none" cap="none" strike="noStrike">
                <a:solidFill>
                  <a:srgbClr val="161616"/>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rgbClr val="161616"/>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161616"/>
              </a:buClr>
              <a:buSzPts val="1800"/>
              <a:buFont typeface="Arial"/>
              <a:buNone/>
            </a:pPr>
            <a:r>
              <a:rPr b="0" i="0" lang="en-US" sz="1800" u="none" cap="none" strike="noStrike">
                <a:solidFill>
                  <a:srgbClr val="161616"/>
                </a:solidFill>
                <a:latin typeface="Courier New"/>
                <a:ea typeface="Courier New"/>
                <a:cs typeface="Courier New"/>
                <a:sym typeface="Courier New"/>
              </a:rPr>
              <a:t>$penggunaan_memory = </a:t>
            </a:r>
            <a:r>
              <a:rPr b="1" i="0" lang="en-US" sz="1800" u="none" cap="none" strike="noStrike">
                <a:solidFill>
                  <a:srgbClr val="161616"/>
                </a:solidFill>
                <a:latin typeface="Courier New"/>
                <a:ea typeface="Courier New"/>
                <a:cs typeface="Courier New"/>
                <a:sym typeface="Courier New"/>
              </a:rPr>
              <a:t>memory_get_usage();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800"/>
              <a:buFont typeface="Arial"/>
              <a:buNone/>
            </a:pPr>
            <a:r>
              <a:rPr b="0" i="0" lang="en-US" sz="1800" u="none" cap="none" strike="noStrike">
                <a:solidFill>
                  <a:srgbClr val="161616"/>
                </a:solidFill>
                <a:latin typeface="Courier New"/>
                <a:ea typeface="Courier New"/>
                <a:cs typeface="Courier New"/>
                <a:sym typeface="Courier New"/>
              </a:rPr>
              <a:t>echo ”Program menggunakan memory sebesar $penggunaan_memory bytes\n";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rgbClr val="161616"/>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161616"/>
              </a:buClr>
              <a:buSzPts val="1800"/>
              <a:buFont typeface="Arial"/>
              <a:buNone/>
            </a:pPr>
            <a:r>
              <a:rPr b="0" i="0" lang="en-US" sz="1800" u="none" cap="none" strike="noStrike">
                <a:solidFill>
                  <a:srgbClr val="161616"/>
                </a:solidFill>
                <a:latin typeface="Courier New"/>
                <a:ea typeface="Courier New"/>
                <a:cs typeface="Courier New"/>
                <a:sym typeface="Courier New"/>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Verdana"/>
              <a:ea typeface="Verdana"/>
              <a:cs typeface="Verdana"/>
              <a:sym typeface="Verdana"/>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pic>
        <p:nvPicPr>
          <p:cNvPr id="1016" name="Google Shape;1016;p9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017" name="Google Shape;1017;p9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018" name="Google Shape;1018;p91"/>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019" name="Google Shape;1019;p91"/>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020" name="Google Shape;1020;p91"/>
          <p:cNvSpPr/>
          <p:nvPr/>
        </p:nvSpPr>
        <p:spPr>
          <a:xfrm>
            <a:off x="331181" y="118750"/>
            <a:ext cx="5650217" cy="86173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500"/>
              <a:buFont typeface="Arial"/>
              <a:buNone/>
            </a:pPr>
            <a:r>
              <a:rPr b="1" i="0" lang="en-US" sz="2500" u="none" cap="none" strike="noStrike">
                <a:solidFill>
                  <a:srgbClr val="002060"/>
                </a:solidFill>
                <a:latin typeface="Arial"/>
                <a:ea typeface="Arial"/>
                <a:cs typeface="Arial"/>
                <a:sym typeface="Arial"/>
              </a:rPr>
              <a:t>Menggunakan Ukuran Performansi dalam Menuliskan kode sumber</a:t>
            </a:r>
            <a:endParaRPr b="0" i="0" sz="2500" u="none" cap="none" strike="noStrike">
              <a:solidFill>
                <a:srgbClr val="002060"/>
              </a:solidFill>
              <a:latin typeface="Arial"/>
              <a:ea typeface="Arial"/>
              <a:cs typeface="Arial"/>
              <a:sym typeface="Arial"/>
            </a:endParaRPr>
          </a:p>
        </p:txBody>
      </p:sp>
      <p:sp>
        <p:nvSpPr>
          <p:cNvPr id="1021" name="Google Shape;1021;p91"/>
          <p:cNvSpPr txBox="1"/>
          <p:nvPr/>
        </p:nvSpPr>
        <p:spPr>
          <a:xfrm>
            <a:off x="359228" y="1123531"/>
            <a:ext cx="842554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Menghitung efisiensi program</a:t>
            </a:r>
            <a:endParaRPr b="0" i="0" sz="1400" u="none" cap="none" strike="noStrike">
              <a:solidFill>
                <a:srgbClr val="000000"/>
              </a:solidFill>
              <a:latin typeface="Arial"/>
              <a:ea typeface="Arial"/>
              <a:cs typeface="Arial"/>
              <a:sym typeface="Arial"/>
            </a:endParaRPr>
          </a:p>
        </p:txBody>
      </p:sp>
      <p:sp>
        <p:nvSpPr>
          <p:cNvPr id="1022" name="Google Shape;1022;p91"/>
          <p:cNvSpPr/>
          <p:nvPr/>
        </p:nvSpPr>
        <p:spPr>
          <a:xfrm>
            <a:off x="359228" y="2109290"/>
            <a:ext cx="8425544" cy="714683"/>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pic>
        <p:nvPicPr>
          <p:cNvPr id="1027" name="Google Shape;1027;p9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028" name="Google Shape;1028;p9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029" name="Google Shape;1029;p92"/>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030" name="Google Shape;1030;p92"/>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031" name="Google Shape;1031;p92"/>
          <p:cNvSpPr/>
          <p:nvPr/>
        </p:nvSpPr>
        <p:spPr>
          <a:xfrm>
            <a:off x="331181" y="118750"/>
            <a:ext cx="5650217" cy="49240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600"/>
              <a:buFont typeface="Arial"/>
              <a:buNone/>
            </a:pPr>
            <a:r>
              <a:rPr b="1" i="0" lang="en-US" sz="2600" u="none" cap="none" strike="noStrike">
                <a:solidFill>
                  <a:srgbClr val="002060"/>
                </a:solidFill>
                <a:latin typeface="Arial"/>
                <a:ea typeface="Arial"/>
                <a:cs typeface="Arial"/>
                <a:sym typeface="Arial"/>
              </a:rPr>
              <a:t>Menulis kode PHP dengan Efisien</a:t>
            </a:r>
            <a:endParaRPr b="1" i="0" sz="2600" u="none" cap="none" strike="noStrike">
              <a:solidFill>
                <a:srgbClr val="002060"/>
              </a:solidFill>
              <a:latin typeface="Arial"/>
              <a:ea typeface="Arial"/>
              <a:cs typeface="Arial"/>
              <a:sym typeface="Arial"/>
            </a:endParaRPr>
          </a:p>
        </p:txBody>
      </p:sp>
      <p:sp>
        <p:nvSpPr>
          <p:cNvPr id="1032" name="Google Shape;1032;p92"/>
          <p:cNvSpPr txBox="1"/>
          <p:nvPr/>
        </p:nvSpPr>
        <p:spPr>
          <a:xfrm>
            <a:off x="359228" y="879205"/>
            <a:ext cx="8425544" cy="4093428"/>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2000"/>
              <a:buFont typeface="Cambria"/>
              <a:buChar char="•"/>
            </a:pPr>
            <a:r>
              <a:rPr b="1" i="0" lang="en-US" sz="2000" u="none" cap="none" strike="noStrike">
                <a:solidFill>
                  <a:schemeClr val="dk1"/>
                </a:solidFill>
                <a:latin typeface="Cambria"/>
                <a:ea typeface="Cambria"/>
                <a:cs typeface="Cambria"/>
                <a:sym typeface="Cambria"/>
              </a:rPr>
              <a:t>Menggunakan Fungsi bawaan PHP </a:t>
            </a:r>
            <a:endParaRPr b="0" i="0" sz="14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mbria"/>
                <a:ea typeface="Cambria"/>
                <a:cs typeface="Cambria"/>
                <a:sym typeface="Cambria"/>
              </a:rPr>
              <a:t>Menggunakan fungsi bawaan PHP lebih cepat dibanding menulis fungsi sendiri.</a:t>
            </a:r>
            <a:endParaRPr b="0" i="0" sz="14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mbria"/>
                <a:ea typeface="Cambria"/>
                <a:cs typeface="Cambria"/>
                <a:sym typeface="Cambria"/>
              </a:rPr>
              <a:t>Referensi fungsi bawaan PHP dapat dilihat di manual  PHP </a:t>
            </a:r>
            <a:r>
              <a:rPr b="0" i="0" lang="en-US" sz="2000" u="sng" cap="none" strike="noStrike">
                <a:solidFill>
                  <a:srgbClr val="000000"/>
                </a:solidFill>
                <a:latin typeface="Cambria"/>
                <a:ea typeface="Cambria"/>
                <a:cs typeface="Cambria"/>
                <a:sym typeface="Cambria"/>
                <a:hlinkClick r:id="rId6">
                  <a:extLst>
                    <a:ext uri="{A12FA001-AC4F-418D-AE19-62706E023703}">
                      <ahyp:hlinkClr val="tx"/>
                    </a:ext>
                  </a:extLst>
                </a:hlinkClick>
              </a:rPr>
              <a:t>https://www.php.net/manual/en/funcref.php</a:t>
            </a:r>
            <a:endParaRPr b="0" i="0" sz="20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2000"/>
              <a:buFont typeface="Cambria"/>
              <a:buChar char="•"/>
            </a:pPr>
            <a:r>
              <a:rPr b="1" i="0" lang="en-US" sz="2000" u="none" cap="none" strike="noStrike">
                <a:solidFill>
                  <a:schemeClr val="dk1"/>
                </a:solidFill>
                <a:latin typeface="Cambria"/>
                <a:ea typeface="Cambria"/>
                <a:cs typeface="Cambria"/>
                <a:sym typeface="Cambria"/>
              </a:rPr>
              <a:t>Membuat Kelas hanya jika diperlukan</a:t>
            </a:r>
            <a:endParaRPr b="1" i="0" sz="2000" u="none" cap="none" strike="noStrike">
              <a:solidFill>
                <a:schemeClr val="dk1"/>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mbria"/>
                <a:ea typeface="Cambria"/>
                <a:cs typeface="Cambria"/>
                <a:sym typeface="Cambria"/>
              </a:rPr>
              <a:t>Kelas dan method dibuat jika memang benar-benar diperlukan (digunakan kembali di banyak kode).</a:t>
            </a:r>
            <a:endParaRPr b="0" i="0" sz="14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2000"/>
              <a:buFont typeface="Cambria"/>
              <a:buChar char="•"/>
            </a:pPr>
            <a:r>
              <a:rPr b="1" i="0" lang="en-US" sz="2000" u="none" cap="none" strike="noStrike">
                <a:solidFill>
                  <a:schemeClr val="dk1"/>
                </a:solidFill>
                <a:latin typeface="Cambria"/>
                <a:ea typeface="Cambria"/>
                <a:cs typeface="Cambria"/>
                <a:sym typeface="Cambria"/>
              </a:rPr>
              <a:t>Menutup Koneksi</a:t>
            </a:r>
            <a:endParaRPr b="1" i="0" sz="2000" u="none" cap="none" strike="noStrike">
              <a:solidFill>
                <a:schemeClr val="dk1"/>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mbria"/>
                <a:ea typeface="Cambria"/>
                <a:cs typeface="Cambria"/>
                <a:sym typeface="Cambria"/>
              </a:rPr>
              <a:t>Menutup koneksi basisdata setelah tidak dibutuhkan akan menghemat memory.</a:t>
            </a:r>
            <a:endParaRPr b="0" i="0" sz="1400" u="none" cap="none" strike="noStrike">
              <a:solidFill>
                <a:srgbClr val="000000"/>
              </a:solidFill>
              <a:latin typeface="Cambria"/>
              <a:ea typeface="Cambria"/>
              <a:cs typeface="Cambria"/>
              <a:sym typeface="Cambria"/>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pic>
        <p:nvPicPr>
          <p:cNvPr id="1037" name="Google Shape;1037;p9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038" name="Google Shape;1038;p9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039" name="Google Shape;1039;p93"/>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040" name="Google Shape;1040;p93"/>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041" name="Google Shape;1041;p93"/>
          <p:cNvSpPr/>
          <p:nvPr/>
        </p:nvSpPr>
        <p:spPr>
          <a:xfrm>
            <a:off x="331181" y="118750"/>
            <a:ext cx="5650217" cy="49240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600"/>
              <a:buFont typeface="Arial"/>
              <a:buNone/>
            </a:pPr>
            <a:r>
              <a:rPr b="1" i="0" lang="en-US" sz="2600" u="none" cap="none" strike="noStrike">
                <a:solidFill>
                  <a:srgbClr val="002060"/>
                </a:solidFill>
                <a:latin typeface="Arial"/>
                <a:ea typeface="Arial"/>
                <a:cs typeface="Arial"/>
                <a:sym typeface="Arial"/>
              </a:rPr>
              <a:t>Menulis kode PHP dengan Efisien</a:t>
            </a:r>
            <a:endParaRPr b="1" i="0" sz="2600" u="none" cap="none" strike="noStrike">
              <a:solidFill>
                <a:srgbClr val="002060"/>
              </a:solidFill>
              <a:latin typeface="Arial"/>
              <a:ea typeface="Arial"/>
              <a:cs typeface="Arial"/>
              <a:sym typeface="Arial"/>
            </a:endParaRPr>
          </a:p>
        </p:txBody>
      </p:sp>
      <p:sp>
        <p:nvSpPr>
          <p:cNvPr id="1042" name="Google Shape;1042;p93"/>
          <p:cNvSpPr txBox="1"/>
          <p:nvPr/>
        </p:nvSpPr>
        <p:spPr>
          <a:xfrm>
            <a:off x="359228" y="879205"/>
            <a:ext cx="8425544" cy="123110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Cambria"/>
              <a:buChar char="•"/>
            </a:pPr>
            <a:r>
              <a:rPr b="1" i="0" lang="en-US" sz="2000" u="none" cap="none" strike="noStrike">
                <a:solidFill>
                  <a:schemeClr val="dk1"/>
                </a:solidFill>
                <a:latin typeface="Cambria"/>
                <a:ea typeface="Cambria"/>
                <a:cs typeface="Cambria"/>
                <a:sym typeface="Cambria"/>
              </a:rPr>
              <a:t>Menggunakan petik tunggal</a:t>
            </a:r>
            <a:endParaRPr b="1" i="0" sz="2000" u="none" cap="none" strike="noStrike">
              <a:solidFill>
                <a:schemeClr val="dk1"/>
              </a:solidFill>
              <a:latin typeface="Cambria"/>
              <a:ea typeface="Cambria"/>
              <a:cs typeface="Cambria"/>
              <a:sym typeface="Cambria"/>
            </a:endParaRPr>
          </a:p>
          <a:p>
            <a:pPr indent="0" lvl="0" marL="3429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Ketika menggunakan string, penggunaan petik tunggal ( ‘ ‘ ) lebih cepat dari pada petik ganda ( ” ” ). Petik ganda akan memeriksa keberadaan variabel di dalamnya, sehingga butuh waktu lebih lama.</a:t>
            </a:r>
            <a:endParaRPr b="0" i="0" sz="1400" u="none" cap="none" strike="noStrike">
              <a:solidFill>
                <a:srgbClr val="000000"/>
              </a:solidFill>
              <a:latin typeface="Cambria"/>
              <a:ea typeface="Cambria"/>
              <a:cs typeface="Cambria"/>
              <a:sym typeface="Cambria"/>
            </a:endParaRPr>
          </a:p>
        </p:txBody>
      </p:sp>
      <p:sp>
        <p:nvSpPr>
          <p:cNvPr id="1043" name="Google Shape;1043;p93"/>
          <p:cNvSpPr txBox="1"/>
          <p:nvPr/>
        </p:nvSpPr>
        <p:spPr>
          <a:xfrm>
            <a:off x="359229" y="2215795"/>
            <a:ext cx="4212771" cy="2862322"/>
          </a:xfrm>
          <a:prstGeom prst="rect">
            <a:avLst/>
          </a:prstGeom>
          <a:solidFill>
            <a:schemeClr val="accent5"/>
          </a:solidFill>
          <a:ln cap="flat" cmpd="sng" w="25400">
            <a:solidFill>
              <a:srgbClr val="42719B"/>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Verdana"/>
                <a:ea typeface="Verdana"/>
                <a:cs typeface="Verdana"/>
                <a:sym typeface="Verdana"/>
              </a:rPr>
              <a:t>Lebih lambat</a:t>
            </a:r>
            <a:endParaRPr b="0" i="0" sz="1500" u="none" cap="none" strike="noStrike">
              <a:solidFill>
                <a:srgbClr val="161616"/>
              </a:solidFill>
              <a:latin typeface="Verdana"/>
              <a:ea typeface="Verdana"/>
              <a:cs typeface="Verdana"/>
              <a:sym typeface="Verdana"/>
            </a:endParaRPr>
          </a:p>
          <a:p>
            <a:pPr indent="0" lvl="0" marL="0" marR="0" rtl="0" algn="l">
              <a:lnSpc>
                <a:spcPct val="100000"/>
              </a:lnSpc>
              <a:spcBef>
                <a:spcPts val="0"/>
              </a:spcBef>
              <a:spcAft>
                <a:spcPts val="0"/>
              </a:spcAft>
              <a:buClr>
                <a:srgbClr val="161616"/>
              </a:buClr>
              <a:buSzPts val="1500"/>
              <a:buFont typeface="Arial"/>
              <a:buNone/>
            </a:pPr>
            <a:br>
              <a:rPr b="0" i="0" lang="en-US" sz="1500" u="none" cap="none" strike="noStrike">
                <a:solidFill>
                  <a:srgbClr val="161616"/>
                </a:solidFill>
                <a:latin typeface="Courier New"/>
                <a:ea typeface="Courier New"/>
                <a:cs typeface="Courier New"/>
                <a:sym typeface="Courier New"/>
              </a:rPr>
            </a:br>
            <a:r>
              <a:rPr b="0" i="0" lang="en-US" sz="1500" u="none" cap="none" strike="noStrike">
                <a:solidFill>
                  <a:srgbClr val="161616"/>
                </a:solidFill>
                <a:latin typeface="Courier New"/>
                <a:ea typeface="Courier New"/>
                <a:cs typeface="Courier New"/>
                <a:sym typeface="Courier New"/>
              </a:rPr>
              <a:t>$awal = microtime(true);</a:t>
            </a:r>
            <a:br>
              <a:rPr b="0" i="0" lang="en-US" sz="1500" u="none" cap="none" strike="noStrike">
                <a:solidFill>
                  <a:srgbClr val="161616"/>
                </a:solidFill>
                <a:latin typeface="Courier New"/>
                <a:ea typeface="Courier New"/>
                <a:cs typeface="Courier New"/>
                <a:sym typeface="Courier New"/>
              </a:rPr>
            </a:br>
            <a:r>
              <a:rPr b="0" i="0" lang="en-US" sz="1500" u="none" cap="none" strike="noStrike">
                <a:solidFill>
                  <a:srgbClr val="161616"/>
                </a:solidFill>
                <a:latin typeface="Courier New"/>
                <a:ea typeface="Courier New"/>
                <a:cs typeface="Courier New"/>
                <a:sym typeface="Courier New"/>
              </a:rPr>
              <a:t>$i = 0;</a:t>
            </a:r>
            <a:br>
              <a:rPr b="0" i="0" lang="en-US" sz="1500" u="none" cap="none" strike="noStrike">
                <a:solidFill>
                  <a:srgbClr val="161616"/>
                </a:solidFill>
                <a:latin typeface="Courier New"/>
                <a:ea typeface="Courier New"/>
                <a:cs typeface="Courier New"/>
                <a:sym typeface="Courier New"/>
              </a:rPr>
            </a:br>
            <a:r>
              <a:rPr b="0" i="0" lang="en-US" sz="1500" u="none" cap="none" strike="noStrike">
                <a:solidFill>
                  <a:srgbClr val="161616"/>
                </a:solidFill>
                <a:latin typeface="Courier New"/>
                <a:ea typeface="Courier New"/>
                <a:cs typeface="Courier New"/>
                <a:sym typeface="Courier New"/>
              </a:rPr>
              <a:t>while($i &lt; 1000) {</a:t>
            </a:r>
            <a:br>
              <a:rPr b="0" i="0" lang="en-US" sz="1500" u="none" cap="none" strike="noStrike">
                <a:solidFill>
                  <a:srgbClr val="161616"/>
                </a:solidFill>
                <a:latin typeface="Courier New"/>
                <a:ea typeface="Courier New"/>
                <a:cs typeface="Courier New"/>
                <a:sym typeface="Courier New"/>
              </a:rPr>
            </a:br>
            <a:r>
              <a:rPr b="0" i="0" lang="en-US" sz="1500" u="none" cap="none" strike="noStrike">
                <a:solidFill>
                  <a:srgbClr val="161616"/>
                </a:solidFill>
                <a:latin typeface="Courier New"/>
                <a:ea typeface="Courier New"/>
                <a:cs typeface="Courier New"/>
                <a:sym typeface="Courier New"/>
              </a:rPr>
              <a:t>    $tmp[] = "";</a:t>
            </a:r>
            <a:br>
              <a:rPr b="0" i="0" lang="en-US" sz="1500" u="none" cap="none" strike="noStrike">
                <a:solidFill>
                  <a:srgbClr val="161616"/>
                </a:solidFill>
                <a:latin typeface="Courier New"/>
                <a:ea typeface="Courier New"/>
                <a:cs typeface="Courier New"/>
                <a:sym typeface="Courier New"/>
              </a:rPr>
            </a:br>
            <a:r>
              <a:rPr b="0" i="0" lang="en-US" sz="1500" u="none" cap="none" strike="noStrike">
                <a:solidFill>
                  <a:srgbClr val="161616"/>
                </a:solidFill>
                <a:latin typeface="Courier New"/>
                <a:ea typeface="Courier New"/>
                <a:cs typeface="Courier New"/>
                <a:sym typeface="Courier New"/>
              </a:rPr>
              <a:t>    ++$i;</a:t>
            </a:r>
            <a:br>
              <a:rPr b="0" i="0" lang="en-US" sz="1500" u="none" cap="none" strike="noStrike">
                <a:solidFill>
                  <a:srgbClr val="161616"/>
                </a:solidFill>
                <a:latin typeface="Courier New"/>
                <a:ea typeface="Courier New"/>
                <a:cs typeface="Courier New"/>
                <a:sym typeface="Courier New"/>
              </a:rPr>
            </a:br>
            <a:r>
              <a:rPr b="0" i="0" lang="en-US" sz="1500" u="none" cap="none" strike="noStrike">
                <a:solidFill>
                  <a:srgbClr val="161616"/>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500"/>
              <a:buFont typeface="Arial"/>
              <a:buNone/>
            </a:pPr>
            <a:br>
              <a:rPr b="0" i="0" lang="en-US" sz="1500" u="none" cap="none" strike="noStrike">
                <a:solidFill>
                  <a:srgbClr val="161616"/>
                </a:solidFill>
                <a:latin typeface="Courier New"/>
                <a:ea typeface="Courier New"/>
                <a:cs typeface="Courier New"/>
                <a:sym typeface="Courier New"/>
              </a:rPr>
            </a:br>
            <a:r>
              <a:rPr b="0" i="0" lang="en-US" sz="1500" u="none" cap="none" strike="noStrike">
                <a:solidFill>
                  <a:srgbClr val="161616"/>
                </a:solidFill>
                <a:latin typeface="Courier New"/>
                <a:ea typeface="Courier New"/>
                <a:cs typeface="Courier New"/>
                <a:sym typeface="Courier New"/>
              </a:rPr>
              <a:t>$akhir = microtime(true);</a:t>
            </a:r>
            <a:br>
              <a:rPr b="0" i="0" lang="en-US" sz="1500" u="none" cap="none" strike="noStrike">
                <a:solidFill>
                  <a:srgbClr val="161616"/>
                </a:solidFill>
                <a:latin typeface="Courier New"/>
                <a:ea typeface="Courier New"/>
                <a:cs typeface="Courier New"/>
                <a:sym typeface="Courier New"/>
              </a:rPr>
            </a:br>
            <a:r>
              <a:rPr b="0" i="0" lang="en-US" sz="1500" u="none" cap="none" strike="noStrike">
                <a:solidFill>
                  <a:srgbClr val="161616"/>
                </a:solidFill>
                <a:latin typeface="Courier New"/>
                <a:ea typeface="Courier New"/>
                <a:cs typeface="Courier New"/>
                <a:sym typeface="Courier New"/>
              </a:rPr>
              <a:t>$waktu = $akhir - $awal;</a:t>
            </a:r>
            <a:br>
              <a:rPr b="0" i="0" lang="en-US" sz="1500" u="none" cap="none" strike="noStrike">
                <a:solidFill>
                  <a:srgbClr val="161616"/>
                </a:solidFill>
                <a:latin typeface="Courier New"/>
                <a:ea typeface="Courier New"/>
                <a:cs typeface="Courier New"/>
                <a:sym typeface="Courier New"/>
              </a:rPr>
            </a:br>
            <a:r>
              <a:rPr b="0" i="0" lang="en-US" sz="1500" u="none" cap="none" strike="noStrike">
                <a:solidFill>
                  <a:srgbClr val="161616"/>
                </a:solidFill>
                <a:latin typeface="Courier New"/>
                <a:ea typeface="Courier New"/>
                <a:cs typeface="Courier New"/>
                <a:sym typeface="Courier New"/>
              </a:rPr>
              <a:t>echo "Membutuhkan $waktu detik\n";</a:t>
            </a:r>
            <a:endParaRPr b="0" i="0" sz="1500" u="none" cap="none" strike="noStrike">
              <a:solidFill>
                <a:srgbClr val="161616"/>
              </a:solidFill>
              <a:latin typeface="Courier New"/>
              <a:ea typeface="Courier New"/>
              <a:cs typeface="Courier New"/>
              <a:sym typeface="Courier New"/>
            </a:endParaRPr>
          </a:p>
        </p:txBody>
      </p:sp>
      <p:sp>
        <p:nvSpPr>
          <p:cNvPr id="1044" name="Google Shape;1044;p93"/>
          <p:cNvSpPr txBox="1"/>
          <p:nvPr/>
        </p:nvSpPr>
        <p:spPr>
          <a:xfrm>
            <a:off x="4572001" y="2221667"/>
            <a:ext cx="4212772" cy="2862322"/>
          </a:xfrm>
          <a:prstGeom prst="rect">
            <a:avLst/>
          </a:prstGeom>
          <a:solidFill>
            <a:schemeClr val="accent5"/>
          </a:solidFill>
          <a:ln cap="flat" cmpd="sng" w="25400">
            <a:solidFill>
              <a:srgbClr val="42719B"/>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Verdana"/>
                <a:ea typeface="Verdana"/>
                <a:cs typeface="Verdana"/>
                <a:sym typeface="Verdana"/>
              </a:rPr>
              <a:t>Lebih cepat</a:t>
            </a:r>
            <a:endParaRPr b="0" i="0" sz="1500" u="none" cap="none" strike="noStrike">
              <a:solidFill>
                <a:srgbClr val="161616"/>
              </a:solidFill>
              <a:latin typeface="Verdana"/>
              <a:ea typeface="Verdana"/>
              <a:cs typeface="Verdana"/>
              <a:sym typeface="Verdana"/>
            </a:endParaRPr>
          </a:p>
          <a:p>
            <a:pPr indent="0" lvl="0" marL="0" marR="0" rtl="0" algn="l">
              <a:lnSpc>
                <a:spcPct val="100000"/>
              </a:lnSpc>
              <a:spcBef>
                <a:spcPts val="0"/>
              </a:spcBef>
              <a:spcAft>
                <a:spcPts val="0"/>
              </a:spcAft>
              <a:buClr>
                <a:srgbClr val="161616"/>
              </a:buClr>
              <a:buSzPts val="1500"/>
              <a:buFont typeface="Arial"/>
              <a:buNone/>
            </a:pPr>
            <a:br>
              <a:rPr b="0" i="0" lang="en-US" sz="1500" u="none" cap="none" strike="noStrike">
                <a:solidFill>
                  <a:srgbClr val="161616"/>
                </a:solidFill>
                <a:latin typeface="Courier New"/>
                <a:ea typeface="Courier New"/>
                <a:cs typeface="Courier New"/>
                <a:sym typeface="Courier New"/>
              </a:rPr>
            </a:br>
            <a:r>
              <a:rPr b="0" i="0" lang="en-US" sz="1500" u="none" cap="none" strike="noStrike">
                <a:solidFill>
                  <a:srgbClr val="161616"/>
                </a:solidFill>
                <a:latin typeface="Courier New"/>
                <a:ea typeface="Courier New"/>
                <a:cs typeface="Courier New"/>
                <a:sym typeface="Courier New"/>
              </a:rPr>
              <a:t>$awal = microtime(true);</a:t>
            </a:r>
            <a:br>
              <a:rPr b="0" i="0" lang="en-US" sz="1500" u="none" cap="none" strike="noStrike">
                <a:solidFill>
                  <a:srgbClr val="161616"/>
                </a:solidFill>
                <a:latin typeface="Courier New"/>
                <a:ea typeface="Courier New"/>
                <a:cs typeface="Courier New"/>
                <a:sym typeface="Courier New"/>
              </a:rPr>
            </a:br>
            <a:r>
              <a:rPr b="0" i="0" lang="en-US" sz="1500" u="none" cap="none" strike="noStrike">
                <a:solidFill>
                  <a:srgbClr val="161616"/>
                </a:solidFill>
                <a:latin typeface="Courier New"/>
                <a:ea typeface="Courier New"/>
                <a:cs typeface="Courier New"/>
                <a:sym typeface="Courier New"/>
              </a:rPr>
              <a:t>$i = 0;</a:t>
            </a:r>
            <a:br>
              <a:rPr b="0" i="0" lang="en-US" sz="1500" u="none" cap="none" strike="noStrike">
                <a:solidFill>
                  <a:srgbClr val="161616"/>
                </a:solidFill>
                <a:latin typeface="Courier New"/>
                <a:ea typeface="Courier New"/>
                <a:cs typeface="Courier New"/>
                <a:sym typeface="Courier New"/>
              </a:rPr>
            </a:br>
            <a:r>
              <a:rPr b="0" i="0" lang="en-US" sz="1500" u="none" cap="none" strike="noStrike">
                <a:solidFill>
                  <a:srgbClr val="161616"/>
                </a:solidFill>
                <a:latin typeface="Courier New"/>
                <a:ea typeface="Courier New"/>
                <a:cs typeface="Courier New"/>
                <a:sym typeface="Courier New"/>
              </a:rPr>
              <a:t>while($i &lt; 1000) {</a:t>
            </a:r>
            <a:br>
              <a:rPr b="0" i="0" lang="en-US" sz="1500" u="none" cap="none" strike="noStrike">
                <a:solidFill>
                  <a:srgbClr val="161616"/>
                </a:solidFill>
                <a:latin typeface="Courier New"/>
                <a:ea typeface="Courier New"/>
                <a:cs typeface="Courier New"/>
                <a:sym typeface="Courier New"/>
              </a:rPr>
            </a:br>
            <a:r>
              <a:rPr b="0" i="0" lang="en-US" sz="1500" u="none" cap="none" strike="noStrike">
                <a:solidFill>
                  <a:srgbClr val="161616"/>
                </a:solidFill>
                <a:latin typeface="Courier New"/>
                <a:ea typeface="Courier New"/>
                <a:cs typeface="Courier New"/>
                <a:sym typeface="Courier New"/>
              </a:rPr>
              <a:t>    $tmp[] = ’’;</a:t>
            </a:r>
            <a:br>
              <a:rPr b="0" i="0" lang="en-US" sz="1500" u="none" cap="none" strike="noStrike">
                <a:solidFill>
                  <a:srgbClr val="161616"/>
                </a:solidFill>
                <a:latin typeface="Courier New"/>
                <a:ea typeface="Courier New"/>
                <a:cs typeface="Courier New"/>
                <a:sym typeface="Courier New"/>
              </a:rPr>
            </a:br>
            <a:r>
              <a:rPr b="0" i="0" lang="en-US" sz="1500" u="none" cap="none" strike="noStrike">
                <a:solidFill>
                  <a:srgbClr val="161616"/>
                </a:solidFill>
                <a:latin typeface="Courier New"/>
                <a:ea typeface="Courier New"/>
                <a:cs typeface="Courier New"/>
                <a:sym typeface="Courier New"/>
              </a:rPr>
              <a:t>    ++$i;</a:t>
            </a:r>
            <a:br>
              <a:rPr b="0" i="0" lang="en-US" sz="1500" u="none" cap="none" strike="noStrike">
                <a:solidFill>
                  <a:srgbClr val="161616"/>
                </a:solidFill>
                <a:latin typeface="Courier New"/>
                <a:ea typeface="Courier New"/>
                <a:cs typeface="Courier New"/>
                <a:sym typeface="Courier New"/>
              </a:rPr>
            </a:br>
            <a:r>
              <a:rPr b="0" i="0" lang="en-US" sz="1500" u="none" cap="none" strike="noStrike">
                <a:solidFill>
                  <a:srgbClr val="161616"/>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500"/>
              <a:buFont typeface="Arial"/>
              <a:buNone/>
            </a:pPr>
            <a:br>
              <a:rPr b="0" i="0" lang="en-US" sz="1500" u="none" cap="none" strike="noStrike">
                <a:solidFill>
                  <a:srgbClr val="161616"/>
                </a:solidFill>
                <a:latin typeface="Courier New"/>
                <a:ea typeface="Courier New"/>
                <a:cs typeface="Courier New"/>
                <a:sym typeface="Courier New"/>
              </a:rPr>
            </a:br>
            <a:r>
              <a:rPr b="0" i="0" lang="en-US" sz="1500" u="none" cap="none" strike="noStrike">
                <a:solidFill>
                  <a:srgbClr val="161616"/>
                </a:solidFill>
                <a:latin typeface="Courier New"/>
                <a:ea typeface="Courier New"/>
                <a:cs typeface="Courier New"/>
                <a:sym typeface="Courier New"/>
              </a:rPr>
              <a:t>$akhir = microtime(true);</a:t>
            </a:r>
            <a:br>
              <a:rPr b="0" i="0" lang="en-US" sz="1500" u="none" cap="none" strike="noStrike">
                <a:solidFill>
                  <a:srgbClr val="161616"/>
                </a:solidFill>
                <a:latin typeface="Courier New"/>
                <a:ea typeface="Courier New"/>
                <a:cs typeface="Courier New"/>
                <a:sym typeface="Courier New"/>
              </a:rPr>
            </a:br>
            <a:r>
              <a:rPr b="0" i="0" lang="en-US" sz="1500" u="none" cap="none" strike="noStrike">
                <a:solidFill>
                  <a:srgbClr val="161616"/>
                </a:solidFill>
                <a:latin typeface="Courier New"/>
                <a:ea typeface="Courier New"/>
                <a:cs typeface="Courier New"/>
                <a:sym typeface="Courier New"/>
              </a:rPr>
              <a:t>$waktu = $akhir - $awal;</a:t>
            </a:r>
            <a:br>
              <a:rPr b="0" i="0" lang="en-US" sz="1500" u="none" cap="none" strike="noStrike">
                <a:solidFill>
                  <a:srgbClr val="161616"/>
                </a:solidFill>
                <a:latin typeface="Courier New"/>
                <a:ea typeface="Courier New"/>
                <a:cs typeface="Courier New"/>
                <a:sym typeface="Courier New"/>
              </a:rPr>
            </a:br>
            <a:r>
              <a:rPr b="0" i="0" lang="en-US" sz="1500" u="none" cap="none" strike="noStrike">
                <a:solidFill>
                  <a:srgbClr val="161616"/>
                </a:solidFill>
                <a:latin typeface="Courier New"/>
                <a:ea typeface="Courier New"/>
                <a:cs typeface="Courier New"/>
                <a:sym typeface="Courier New"/>
              </a:rPr>
              <a:t>echo "Membutuhkan $waktu detik\n";</a:t>
            </a:r>
            <a:endParaRPr b="0" i="0" sz="1500" u="none" cap="none" strike="noStrike">
              <a:solidFill>
                <a:srgbClr val="161616"/>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12" name="Google Shape;212;p2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13" name="Google Shape;213;p2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214" name="Google Shape;214;p2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215" name="Google Shape;215;p25"/>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Cambria"/>
                <a:ea typeface="Cambria"/>
                <a:cs typeface="Cambria"/>
                <a:sym typeface="Cambria"/>
              </a:rPr>
              <a:t>Elemen Bersarang</a:t>
            </a:r>
            <a:endParaRPr b="1" i="0" sz="2400" u="none" cap="none" strike="noStrike">
              <a:solidFill>
                <a:srgbClr val="002060"/>
              </a:solidFill>
              <a:latin typeface="Cambria"/>
              <a:ea typeface="Cambria"/>
              <a:cs typeface="Cambria"/>
              <a:sym typeface="Cambria"/>
            </a:endParaRPr>
          </a:p>
        </p:txBody>
      </p:sp>
      <p:sp>
        <p:nvSpPr>
          <p:cNvPr id="216" name="Google Shape;216;p25"/>
          <p:cNvSpPr/>
          <p:nvPr/>
        </p:nvSpPr>
        <p:spPr>
          <a:xfrm>
            <a:off x="331180" y="876953"/>
            <a:ext cx="8464028" cy="83095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mbria"/>
                <a:ea typeface="Cambria"/>
                <a:cs typeface="Cambria"/>
                <a:sym typeface="Cambria"/>
              </a:rPr>
              <a:t>Elemen bersarang (nested element) harus ditulis dengan benar, sesuai dengan susunan tag-nya. </a:t>
            </a:r>
            <a:endParaRPr b="0" i="0" sz="2400" u="none" cap="none" strike="noStrike">
              <a:solidFill>
                <a:srgbClr val="000000"/>
              </a:solidFill>
              <a:latin typeface="Cambria"/>
              <a:ea typeface="Cambria"/>
              <a:cs typeface="Cambria"/>
              <a:sym typeface="Cambria"/>
            </a:endParaRPr>
          </a:p>
        </p:txBody>
      </p:sp>
      <p:sp>
        <p:nvSpPr>
          <p:cNvPr id="217" name="Google Shape;217;p25"/>
          <p:cNvSpPr txBox="1"/>
          <p:nvPr/>
        </p:nvSpPr>
        <p:spPr>
          <a:xfrm>
            <a:off x="331180" y="2004488"/>
            <a:ext cx="314566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Penulisan yang benar</a:t>
            </a:r>
            <a:endParaRPr b="0" i="0" sz="2400" u="none" cap="none" strike="noStrike">
              <a:solidFill>
                <a:srgbClr val="000000"/>
              </a:solidFill>
              <a:latin typeface="Arial"/>
              <a:ea typeface="Arial"/>
              <a:cs typeface="Arial"/>
              <a:sym typeface="Arial"/>
            </a:endParaRPr>
          </a:p>
        </p:txBody>
      </p:sp>
      <p:pic>
        <p:nvPicPr>
          <p:cNvPr id="218" name="Google Shape;218;p25"/>
          <p:cNvPicPr preferRelativeResize="0"/>
          <p:nvPr/>
        </p:nvPicPr>
        <p:blipFill rotWithShape="1">
          <a:blip r:embed="rId6">
            <a:alphaModFix/>
          </a:blip>
          <a:srcRect b="0" l="0" r="0" t="0"/>
          <a:stretch/>
        </p:blipFill>
        <p:spPr>
          <a:xfrm>
            <a:off x="331180" y="2677348"/>
            <a:ext cx="3919817" cy="1829248"/>
          </a:xfrm>
          <a:prstGeom prst="rect">
            <a:avLst/>
          </a:prstGeom>
          <a:noFill/>
          <a:ln>
            <a:noFill/>
          </a:ln>
        </p:spPr>
      </p:pic>
      <p:sp>
        <p:nvSpPr>
          <p:cNvPr id="219" name="Google Shape;219;p25"/>
          <p:cNvSpPr txBox="1"/>
          <p:nvPr/>
        </p:nvSpPr>
        <p:spPr>
          <a:xfrm>
            <a:off x="5088650" y="2004488"/>
            <a:ext cx="3379681"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Penulisan yang salah</a:t>
            </a:r>
            <a:endParaRPr b="0" i="0" sz="2400" u="none" cap="none" strike="noStrike">
              <a:solidFill>
                <a:srgbClr val="000000"/>
              </a:solidFill>
              <a:latin typeface="Arial"/>
              <a:ea typeface="Arial"/>
              <a:cs typeface="Arial"/>
              <a:sym typeface="Arial"/>
            </a:endParaRPr>
          </a:p>
        </p:txBody>
      </p:sp>
      <p:pic>
        <p:nvPicPr>
          <p:cNvPr id="220" name="Google Shape;220;p25"/>
          <p:cNvPicPr preferRelativeResize="0"/>
          <p:nvPr/>
        </p:nvPicPr>
        <p:blipFill rotWithShape="1">
          <a:blip r:embed="rId7">
            <a:alphaModFix/>
          </a:blip>
          <a:srcRect b="0" l="0" r="0" t="0"/>
          <a:stretch/>
        </p:blipFill>
        <p:spPr>
          <a:xfrm>
            <a:off x="5088650" y="2612417"/>
            <a:ext cx="3251120" cy="188064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pic>
        <p:nvPicPr>
          <p:cNvPr id="1049" name="Google Shape;1049;p9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050" name="Google Shape;1050;p9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051" name="Google Shape;1051;p94"/>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052" name="Google Shape;1052;p94"/>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053" name="Google Shape;1053;p94"/>
          <p:cNvSpPr/>
          <p:nvPr/>
        </p:nvSpPr>
        <p:spPr>
          <a:xfrm>
            <a:off x="331181" y="118750"/>
            <a:ext cx="5650217" cy="49240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600"/>
              <a:buFont typeface="Arial"/>
              <a:buNone/>
            </a:pPr>
            <a:r>
              <a:rPr b="1" i="0" lang="en-US" sz="2600" u="none" cap="none" strike="noStrike">
                <a:solidFill>
                  <a:srgbClr val="002060"/>
                </a:solidFill>
                <a:latin typeface="Arial"/>
                <a:ea typeface="Arial"/>
                <a:cs typeface="Arial"/>
                <a:sym typeface="Arial"/>
              </a:rPr>
              <a:t>Menulis kode PHP dengan Efisien</a:t>
            </a:r>
            <a:endParaRPr b="1" i="0" sz="2600" u="none" cap="none" strike="noStrike">
              <a:solidFill>
                <a:srgbClr val="002060"/>
              </a:solidFill>
              <a:latin typeface="Arial"/>
              <a:ea typeface="Arial"/>
              <a:cs typeface="Arial"/>
              <a:sym typeface="Arial"/>
            </a:endParaRPr>
          </a:p>
        </p:txBody>
      </p:sp>
      <p:sp>
        <p:nvSpPr>
          <p:cNvPr id="1054" name="Google Shape;1054;p94"/>
          <p:cNvSpPr txBox="1"/>
          <p:nvPr/>
        </p:nvSpPr>
        <p:spPr>
          <a:xfrm>
            <a:off x="359228" y="879205"/>
            <a:ext cx="8425544" cy="954107"/>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2000"/>
              <a:buFont typeface="Arial"/>
              <a:buChar char="•"/>
            </a:pPr>
            <a:r>
              <a:rPr b="1" i="0" lang="en-US" sz="2000" u="none" cap="none" strike="noStrike">
                <a:solidFill>
                  <a:schemeClr val="dk1"/>
                </a:solidFill>
                <a:latin typeface="Arial"/>
                <a:ea typeface="Arial"/>
                <a:cs typeface="Arial"/>
                <a:sym typeface="Arial"/>
              </a:rPr>
              <a:t>Mengurangi perhitungan yang tidak perlu</a:t>
            </a:r>
            <a:endParaRPr b="1"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Menghitung dan memberikan nilai ke variabel di awal, lebih cepat dari pada menghitungnya beberapa kali dimana perhitungan tersebut diperlukan.</a:t>
            </a:r>
            <a:endParaRPr b="0" i="0" sz="1400" u="none" cap="none" strike="noStrike">
              <a:solidFill>
                <a:srgbClr val="000000"/>
              </a:solidFill>
              <a:latin typeface="Arial"/>
              <a:ea typeface="Arial"/>
              <a:cs typeface="Arial"/>
              <a:sym typeface="Arial"/>
            </a:endParaRPr>
          </a:p>
        </p:txBody>
      </p:sp>
      <p:sp>
        <p:nvSpPr>
          <p:cNvPr id="1055" name="Google Shape;1055;p94"/>
          <p:cNvSpPr txBox="1"/>
          <p:nvPr/>
        </p:nvSpPr>
        <p:spPr>
          <a:xfrm>
            <a:off x="331181" y="2086796"/>
            <a:ext cx="4224233" cy="2862322"/>
          </a:xfrm>
          <a:prstGeom prst="rect">
            <a:avLst/>
          </a:prstGeom>
          <a:solidFill>
            <a:schemeClr val="accent5"/>
          </a:solidFill>
          <a:ln cap="flat" cmpd="sng" w="25400">
            <a:solidFill>
              <a:srgbClr val="42719B"/>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Verdana"/>
                <a:ea typeface="Verdana"/>
                <a:cs typeface="Verdana"/>
                <a:sym typeface="Verdana"/>
              </a:rPr>
              <a:t>Lebih lambat</a:t>
            </a:r>
            <a:endParaRPr b="0" i="0" sz="1500" u="none" cap="none" strike="noStrike">
              <a:solidFill>
                <a:srgbClr val="161616"/>
              </a:solidFill>
              <a:latin typeface="Verdana"/>
              <a:ea typeface="Verdana"/>
              <a:cs typeface="Verdana"/>
              <a:sym typeface="Verdana"/>
            </a:endParaRPr>
          </a:p>
          <a:p>
            <a:pPr indent="0" lvl="0" marL="0" marR="0" rtl="0" algn="l">
              <a:lnSpc>
                <a:spcPct val="100000"/>
              </a:lnSpc>
              <a:spcBef>
                <a:spcPts val="0"/>
              </a:spcBef>
              <a:spcAft>
                <a:spcPts val="0"/>
              </a:spcAft>
              <a:buClr>
                <a:schemeClr val="lt1"/>
              </a:buClr>
              <a:buSzPts val="1500"/>
              <a:buFont typeface="Arial"/>
              <a:buNone/>
            </a:pPr>
            <a:r>
              <a:t/>
            </a:r>
            <a:endParaRPr b="0" i="0" sz="15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$awal = microtime(true);</a:t>
            </a:r>
            <a:endParaRPr b="0" i="0" sz="15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$arrA = array(1,2,3,4,5,6,7,8,9);</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for( $i=0; i&lt; count($arrA); $i++){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    echo count($arrA);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500"/>
              <a:buFont typeface="Arial"/>
              <a:buNone/>
            </a:pPr>
            <a:r>
              <a:t/>
            </a:r>
            <a:endParaRPr b="0" i="0" sz="1500" u="none" cap="none" strike="noStrike">
              <a:solidFill>
                <a:srgbClr val="161616"/>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$akhir = microtime(true);</a:t>
            </a:r>
            <a:br>
              <a:rPr b="0" i="0" lang="en-US" sz="1500" u="none" cap="none" strike="noStrike">
                <a:solidFill>
                  <a:srgbClr val="161616"/>
                </a:solidFill>
                <a:latin typeface="Courier New"/>
                <a:ea typeface="Courier New"/>
                <a:cs typeface="Courier New"/>
                <a:sym typeface="Courier New"/>
              </a:rPr>
            </a:br>
            <a:r>
              <a:rPr b="0" i="0" lang="en-US" sz="1500" u="none" cap="none" strike="noStrike">
                <a:solidFill>
                  <a:srgbClr val="161616"/>
                </a:solidFill>
                <a:latin typeface="Courier New"/>
                <a:ea typeface="Courier New"/>
                <a:cs typeface="Courier New"/>
                <a:sym typeface="Courier New"/>
              </a:rPr>
              <a:t>$waktu = $akhir - $awal;</a:t>
            </a:r>
            <a:br>
              <a:rPr b="0" i="0" lang="en-US" sz="1500" u="none" cap="none" strike="noStrike">
                <a:solidFill>
                  <a:srgbClr val="161616"/>
                </a:solidFill>
                <a:latin typeface="Courier New"/>
                <a:ea typeface="Courier New"/>
                <a:cs typeface="Courier New"/>
                <a:sym typeface="Courier New"/>
              </a:rPr>
            </a:br>
            <a:r>
              <a:rPr b="0" i="0" lang="en-US" sz="1500" u="none" cap="none" strike="noStrike">
                <a:solidFill>
                  <a:srgbClr val="161616"/>
                </a:solidFill>
                <a:latin typeface="Courier New"/>
                <a:ea typeface="Courier New"/>
                <a:cs typeface="Courier New"/>
                <a:sym typeface="Courier New"/>
              </a:rPr>
              <a:t>echo "Membutuhkan $waktu detik\n";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500"/>
              <a:buFont typeface="Arial"/>
              <a:buNone/>
            </a:pPr>
            <a:r>
              <a:t/>
            </a:r>
            <a:endParaRPr b="0" i="0" sz="1500" u="none" cap="none" strike="noStrike">
              <a:solidFill>
                <a:srgbClr val="161616"/>
              </a:solidFill>
              <a:latin typeface="Courier New"/>
              <a:ea typeface="Courier New"/>
              <a:cs typeface="Courier New"/>
              <a:sym typeface="Courier New"/>
            </a:endParaRPr>
          </a:p>
        </p:txBody>
      </p:sp>
      <p:sp>
        <p:nvSpPr>
          <p:cNvPr id="1056" name="Google Shape;1056;p94"/>
          <p:cNvSpPr txBox="1"/>
          <p:nvPr/>
        </p:nvSpPr>
        <p:spPr>
          <a:xfrm>
            <a:off x="4588588" y="2086796"/>
            <a:ext cx="4224233" cy="2862322"/>
          </a:xfrm>
          <a:prstGeom prst="rect">
            <a:avLst/>
          </a:prstGeom>
          <a:solidFill>
            <a:schemeClr val="accent5"/>
          </a:solidFill>
          <a:ln cap="flat" cmpd="sng" w="25400">
            <a:solidFill>
              <a:srgbClr val="42719B"/>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Verdana"/>
                <a:ea typeface="Verdana"/>
                <a:cs typeface="Verdana"/>
                <a:sym typeface="Verdana"/>
              </a:rPr>
              <a:t>Lebih cepat</a:t>
            </a:r>
            <a:endParaRPr b="0" i="0" sz="1500" u="none" cap="none" strike="noStrike">
              <a:solidFill>
                <a:srgbClr val="161616"/>
              </a:solidFill>
              <a:latin typeface="Verdana"/>
              <a:ea typeface="Verdana"/>
              <a:cs typeface="Verdana"/>
              <a:sym typeface="Verdana"/>
            </a:endParaRPr>
          </a:p>
          <a:p>
            <a:pPr indent="0" lvl="0" marL="0" marR="0" rtl="0" algn="l">
              <a:lnSpc>
                <a:spcPct val="100000"/>
              </a:lnSpc>
              <a:spcBef>
                <a:spcPts val="0"/>
              </a:spcBef>
              <a:spcAft>
                <a:spcPts val="0"/>
              </a:spcAft>
              <a:buClr>
                <a:schemeClr val="lt1"/>
              </a:buClr>
              <a:buSzPts val="1500"/>
              <a:buFont typeface="Arial"/>
              <a:buNone/>
            </a:pPr>
            <a:r>
              <a:t/>
            </a:r>
            <a:endParaRPr b="0" i="0" sz="15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$awal = microtime(true);</a:t>
            </a:r>
            <a:endParaRPr b="0" i="0" sz="15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$arrA = array(1,2,3,4,5,6,7,8,9);</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$len = count($arrA);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for( $i=0; i&lt; $len; $i++){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    echo $len;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500"/>
              <a:buFont typeface="Arial"/>
              <a:buNone/>
            </a:pPr>
            <a:r>
              <a:t/>
            </a:r>
            <a:endParaRPr b="0" i="0" sz="1500" u="none" cap="none" strike="noStrike">
              <a:solidFill>
                <a:srgbClr val="161616"/>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$akhir = microtime(true);</a:t>
            </a:r>
            <a:br>
              <a:rPr b="0" i="0" lang="en-US" sz="1500" u="none" cap="none" strike="noStrike">
                <a:solidFill>
                  <a:srgbClr val="161616"/>
                </a:solidFill>
                <a:latin typeface="Courier New"/>
                <a:ea typeface="Courier New"/>
                <a:cs typeface="Courier New"/>
                <a:sym typeface="Courier New"/>
              </a:rPr>
            </a:br>
            <a:r>
              <a:rPr b="0" i="0" lang="en-US" sz="1500" u="none" cap="none" strike="noStrike">
                <a:solidFill>
                  <a:srgbClr val="161616"/>
                </a:solidFill>
                <a:latin typeface="Courier New"/>
                <a:ea typeface="Courier New"/>
                <a:cs typeface="Courier New"/>
                <a:sym typeface="Courier New"/>
              </a:rPr>
              <a:t>$waktu = $akhir - $awal;</a:t>
            </a:r>
            <a:br>
              <a:rPr b="0" i="0" lang="en-US" sz="1500" u="none" cap="none" strike="noStrike">
                <a:solidFill>
                  <a:srgbClr val="161616"/>
                </a:solidFill>
                <a:latin typeface="Courier New"/>
                <a:ea typeface="Courier New"/>
                <a:cs typeface="Courier New"/>
                <a:sym typeface="Courier New"/>
              </a:rPr>
            </a:br>
            <a:r>
              <a:rPr b="0" i="0" lang="en-US" sz="1500" u="none" cap="none" strike="noStrike">
                <a:solidFill>
                  <a:srgbClr val="161616"/>
                </a:solidFill>
                <a:latin typeface="Courier New"/>
                <a:ea typeface="Courier New"/>
                <a:cs typeface="Courier New"/>
                <a:sym typeface="Courier New"/>
              </a:rPr>
              <a:t>echo "Membutuhkan $waktu detik\n";</a:t>
            </a:r>
            <a:endParaRPr b="0" i="0" sz="1500" u="none" cap="none" strike="noStrike">
              <a:solidFill>
                <a:srgbClr val="161616"/>
              </a:solidFill>
              <a:latin typeface="Courier New"/>
              <a:ea typeface="Courier New"/>
              <a:cs typeface="Courier New"/>
              <a:sym typeface="Courier New"/>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pic>
        <p:nvPicPr>
          <p:cNvPr id="1061" name="Google Shape;1061;p9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062" name="Google Shape;1062;p9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063" name="Google Shape;1063;p9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064" name="Google Shape;1064;p9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065" name="Google Shape;1065;p95"/>
          <p:cNvSpPr/>
          <p:nvPr/>
        </p:nvSpPr>
        <p:spPr>
          <a:xfrm>
            <a:off x="331181" y="118750"/>
            <a:ext cx="5650217" cy="49240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600"/>
              <a:buFont typeface="Arial"/>
              <a:buNone/>
            </a:pPr>
            <a:r>
              <a:rPr b="1" i="0" lang="en-US" sz="2600" u="none" cap="none" strike="noStrike">
                <a:solidFill>
                  <a:srgbClr val="002060"/>
                </a:solidFill>
                <a:latin typeface="Arial"/>
                <a:ea typeface="Arial"/>
                <a:cs typeface="Arial"/>
                <a:sym typeface="Arial"/>
              </a:rPr>
              <a:t>Menulis kode PHP dengan Efisien</a:t>
            </a:r>
            <a:endParaRPr b="1" i="0" sz="2600" u="none" cap="none" strike="noStrike">
              <a:solidFill>
                <a:srgbClr val="002060"/>
              </a:solidFill>
              <a:latin typeface="Arial"/>
              <a:ea typeface="Arial"/>
              <a:cs typeface="Arial"/>
              <a:sym typeface="Arial"/>
            </a:endParaRPr>
          </a:p>
        </p:txBody>
      </p:sp>
      <p:sp>
        <p:nvSpPr>
          <p:cNvPr id="1066" name="Google Shape;1066;p95"/>
          <p:cNvSpPr txBox="1"/>
          <p:nvPr/>
        </p:nvSpPr>
        <p:spPr>
          <a:xfrm>
            <a:off x="359228" y="879205"/>
            <a:ext cx="8425544" cy="193899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Cambria"/>
              <a:buChar char="•"/>
            </a:pPr>
            <a:r>
              <a:rPr b="1" i="0" lang="en-US" sz="2000" u="none" cap="none" strike="noStrike">
                <a:solidFill>
                  <a:schemeClr val="dk1"/>
                </a:solidFill>
                <a:latin typeface="Cambria"/>
                <a:ea typeface="Cambria"/>
                <a:cs typeface="Cambria"/>
                <a:sym typeface="Cambria"/>
              </a:rPr>
              <a:t>Menggunakan function isset()</a:t>
            </a:r>
            <a:endParaRPr b="0" i="0" sz="1400" u="none" cap="none" strike="noStrike">
              <a:solidFill>
                <a:srgbClr val="000000"/>
              </a:solidFill>
              <a:latin typeface="Cambria"/>
              <a:ea typeface="Cambria"/>
              <a:cs typeface="Cambria"/>
              <a:sym typeface="Cambria"/>
            </a:endParaRPr>
          </a:p>
          <a:p>
            <a:pPr indent="0" lvl="0" marL="3429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Gunakan isset( ) jika memungkinkan untuk memeriksa lebih besar dari 0. Hindari menggunakan count( ), strlen( ), sizeof( ).</a:t>
            </a:r>
            <a:endParaRPr b="0" i="0" sz="1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mbria"/>
              <a:ea typeface="Cambria"/>
              <a:cs typeface="Cambria"/>
              <a:sym typeface="Cambria"/>
            </a:endParaRPr>
          </a:p>
        </p:txBody>
      </p:sp>
      <p:sp>
        <p:nvSpPr>
          <p:cNvPr id="1067" name="Google Shape;1067;p95"/>
          <p:cNvSpPr txBox="1"/>
          <p:nvPr/>
        </p:nvSpPr>
        <p:spPr>
          <a:xfrm>
            <a:off x="836011" y="2415901"/>
            <a:ext cx="3531736" cy="1246495"/>
          </a:xfrm>
          <a:prstGeom prst="rect">
            <a:avLst/>
          </a:prstGeom>
          <a:solidFill>
            <a:schemeClr val="accent5"/>
          </a:solidFill>
          <a:ln cap="flat" cmpd="sng" w="25400">
            <a:solidFill>
              <a:srgbClr val="42719B"/>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Verdana"/>
                <a:ea typeface="Verdana"/>
                <a:cs typeface="Verdana"/>
                <a:sym typeface="Verdana"/>
              </a:rPr>
              <a:t>Lebih lambat</a:t>
            </a:r>
            <a:endParaRPr b="0" i="0" sz="1500" u="none" cap="none" strike="noStrike">
              <a:solidFill>
                <a:srgbClr val="161616"/>
              </a:solidFill>
              <a:latin typeface="Verdana"/>
              <a:ea typeface="Verdana"/>
              <a:cs typeface="Verdana"/>
              <a:sym typeface="Verdana"/>
            </a:endParaRPr>
          </a:p>
          <a:p>
            <a:pPr indent="0" lvl="0" marL="0" marR="0" rtl="0" algn="l">
              <a:lnSpc>
                <a:spcPct val="100000"/>
              </a:lnSpc>
              <a:spcBef>
                <a:spcPts val="0"/>
              </a:spcBef>
              <a:spcAft>
                <a:spcPts val="0"/>
              </a:spcAft>
              <a:buClr>
                <a:schemeClr val="lt1"/>
              </a:buClr>
              <a:buSzPts val="1500"/>
              <a:buFont typeface="Arial"/>
              <a:buNone/>
            </a:pPr>
            <a:r>
              <a:t/>
            </a:r>
            <a:endParaRPr b="0" i="0" sz="1500" u="none" cap="none" strike="noStrike">
              <a:solidFill>
                <a:srgbClr val="FFFFFF"/>
              </a:solidFill>
              <a:latin typeface="Verdana"/>
              <a:ea typeface="Verdana"/>
              <a:cs typeface="Verdana"/>
              <a:sym typeface="Verdana"/>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if(count($returnValue) &gt; 0){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	// lakukan sesuatu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a:t>
            </a:r>
            <a:endParaRPr b="0" i="0" sz="1500" u="none" cap="none" strike="noStrike">
              <a:solidFill>
                <a:srgbClr val="161616"/>
              </a:solidFill>
              <a:latin typeface="Courier New"/>
              <a:ea typeface="Courier New"/>
              <a:cs typeface="Courier New"/>
              <a:sym typeface="Courier New"/>
            </a:endParaRPr>
          </a:p>
        </p:txBody>
      </p:sp>
      <p:sp>
        <p:nvSpPr>
          <p:cNvPr id="1068" name="Google Shape;1068;p95"/>
          <p:cNvSpPr txBox="1"/>
          <p:nvPr/>
        </p:nvSpPr>
        <p:spPr>
          <a:xfrm>
            <a:off x="4844529" y="2415901"/>
            <a:ext cx="3300904" cy="1246495"/>
          </a:xfrm>
          <a:prstGeom prst="rect">
            <a:avLst/>
          </a:prstGeom>
          <a:solidFill>
            <a:schemeClr val="accent5"/>
          </a:solidFill>
          <a:ln cap="flat" cmpd="sng" w="25400">
            <a:solidFill>
              <a:srgbClr val="42719B"/>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Verdana"/>
                <a:ea typeface="Verdana"/>
                <a:cs typeface="Verdana"/>
                <a:sym typeface="Verdana"/>
              </a:rPr>
              <a:t>Lebih cepat</a:t>
            </a:r>
            <a:endParaRPr b="0" i="0" sz="1500" u="none" cap="none" strike="noStrike">
              <a:solidFill>
                <a:srgbClr val="161616"/>
              </a:solidFill>
              <a:latin typeface="Verdana"/>
              <a:ea typeface="Verdana"/>
              <a:cs typeface="Verdana"/>
              <a:sym typeface="Verdana"/>
            </a:endParaRPr>
          </a:p>
          <a:p>
            <a:pPr indent="0" lvl="0" marL="0" marR="0" rtl="0" algn="l">
              <a:lnSpc>
                <a:spcPct val="100000"/>
              </a:lnSpc>
              <a:spcBef>
                <a:spcPts val="0"/>
              </a:spcBef>
              <a:spcAft>
                <a:spcPts val="0"/>
              </a:spcAft>
              <a:buClr>
                <a:schemeClr val="lt1"/>
              </a:buClr>
              <a:buSzPts val="1500"/>
              <a:buFont typeface="Arial"/>
              <a:buNone/>
            </a:pPr>
            <a:r>
              <a:t/>
            </a:r>
            <a:endParaRPr b="0" i="0" sz="1500" u="none" cap="none" strike="noStrike">
              <a:solidFill>
                <a:srgbClr val="FFFFFF"/>
              </a:solidFill>
              <a:latin typeface="Verdana"/>
              <a:ea typeface="Verdana"/>
              <a:cs typeface="Verdana"/>
              <a:sym typeface="Verdana"/>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if(isset($returnValue)){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	// lakukan sesuatu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a:t>
            </a:r>
            <a:endParaRPr b="0" i="0" sz="1500" u="none" cap="none" strike="noStrike">
              <a:solidFill>
                <a:srgbClr val="161616"/>
              </a:solidFill>
              <a:latin typeface="Courier New"/>
              <a:ea typeface="Courier New"/>
              <a:cs typeface="Courier New"/>
              <a:sym typeface="Courier New"/>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pic>
        <p:nvPicPr>
          <p:cNvPr id="1073" name="Google Shape;1073;p9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074" name="Google Shape;1074;p9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075" name="Google Shape;1075;p96"/>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076" name="Google Shape;1076;p96"/>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077" name="Google Shape;1077;p96"/>
          <p:cNvSpPr/>
          <p:nvPr/>
        </p:nvSpPr>
        <p:spPr>
          <a:xfrm>
            <a:off x="331181" y="118750"/>
            <a:ext cx="5650217" cy="49240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600"/>
              <a:buFont typeface="Arial"/>
              <a:buNone/>
            </a:pPr>
            <a:r>
              <a:rPr b="1" i="0" lang="en-US" sz="2600" u="none" cap="none" strike="noStrike">
                <a:solidFill>
                  <a:srgbClr val="002060"/>
                </a:solidFill>
                <a:latin typeface="Arial"/>
                <a:ea typeface="Arial"/>
                <a:cs typeface="Arial"/>
                <a:sym typeface="Arial"/>
              </a:rPr>
              <a:t>Menulis kode PHP dengan Efisien</a:t>
            </a:r>
            <a:endParaRPr b="1" i="0" sz="2600" u="none" cap="none" strike="noStrike">
              <a:solidFill>
                <a:srgbClr val="002060"/>
              </a:solidFill>
              <a:latin typeface="Arial"/>
              <a:ea typeface="Arial"/>
              <a:cs typeface="Arial"/>
              <a:sym typeface="Arial"/>
            </a:endParaRPr>
          </a:p>
        </p:txBody>
      </p:sp>
      <p:sp>
        <p:nvSpPr>
          <p:cNvPr id="1078" name="Google Shape;1078;p96"/>
          <p:cNvSpPr txBox="1"/>
          <p:nvPr/>
        </p:nvSpPr>
        <p:spPr>
          <a:xfrm>
            <a:off x="359228" y="879205"/>
            <a:ext cx="8425544" cy="101566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Cambria"/>
              <a:buChar char="•"/>
            </a:pPr>
            <a:r>
              <a:rPr b="1" i="0" lang="en-US" sz="2000" u="none" cap="none" strike="noStrike">
                <a:solidFill>
                  <a:schemeClr val="dk1"/>
                </a:solidFill>
                <a:latin typeface="Cambria"/>
                <a:ea typeface="Cambria"/>
                <a:cs typeface="Cambria"/>
                <a:sym typeface="Cambria"/>
              </a:rPr>
              <a:t>Menggunakan Swith Case dibanding If</a:t>
            </a:r>
            <a:endParaRPr b="0" i="0" sz="1400" u="none" cap="none" strike="noStrike">
              <a:solidFill>
                <a:srgbClr val="000000"/>
              </a:solidFill>
              <a:latin typeface="Cambria"/>
              <a:ea typeface="Cambria"/>
              <a:cs typeface="Cambria"/>
              <a:sym typeface="Cambria"/>
            </a:endParaRPr>
          </a:p>
          <a:p>
            <a:pPr indent="0" lvl="0" marL="34290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mbria"/>
                <a:ea typeface="Cambria"/>
                <a:cs typeface="Cambria"/>
                <a:sym typeface="Cambria"/>
              </a:rPr>
              <a:t>Menggunakan pernyataan case lebih efisien dibandingkan struktur if/else untuk mengerjakan pekerjaan yang sama. </a:t>
            </a:r>
            <a:endParaRPr b="0" i="0" sz="2000" u="none" cap="none" strike="noStrike">
              <a:solidFill>
                <a:schemeClr val="dk1"/>
              </a:solidFill>
              <a:latin typeface="Cambria"/>
              <a:ea typeface="Cambria"/>
              <a:cs typeface="Cambria"/>
              <a:sym typeface="Cambria"/>
            </a:endParaRPr>
          </a:p>
        </p:txBody>
      </p:sp>
      <p:sp>
        <p:nvSpPr>
          <p:cNvPr id="1079" name="Google Shape;1079;p96"/>
          <p:cNvSpPr txBox="1"/>
          <p:nvPr/>
        </p:nvSpPr>
        <p:spPr>
          <a:xfrm>
            <a:off x="836011" y="2415901"/>
            <a:ext cx="3531736" cy="1246495"/>
          </a:xfrm>
          <a:prstGeom prst="rect">
            <a:avLst/>
          </a:prstGeom>
          <a:solidFill>
            <a:schemeClr val="accent5"/>
          </a:solidFill>
          <a:ln cap="flat" cmpd="sng" w="25400">
            <a:solidFill>
              <a:srgbClr val="42719B"/>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Verdana"/>
                <a:ea typeface="Verdana"/>
                <a:cs typeface="Verdana"/>
                <a:sym typeface="Verdana"/>
              </a:rPr>
              <a:t>Lebih lambat</a:t>
            </a:r>
            <a:endParaRPr b="0" i="0" sz="1500" u="none" cap="none" strike="noStrike">
              <a:solidFill>
                <a:srgbClr val="161616"/>
              </a:solidFill>
              <a:latin typeface="Verdana"/>
              <a:ea typeface="Verdana"/>
              <a:cs typeface="Verdana"/>
              <a:sym typeface="Verdana"/>
            </a:endParaRPr>
          </a:p>
          <a:p>
            <a:pPr indent="0" lvl="0" marL="0" marR="0" rtl="0" algn="l">
              <a:lnSpc>
                <a:spcPct val="100000"/>
              </a:lnSpc>
              <a:spcBef>
                <a:spcPts val="0"/>
              </a:spcBef>
              <a:spcAft>
                <a:spcPts val="0"/>
              </a:spcAft>
              <a:buClr>
                <a:schemeClr val="lt1"/>
              </a:buClr>
              <a:buSzPts val="1500"/>
              <a:buFont typeface="Arial"/>
              <a:buNone/>
            </a:pPr>
            <a:r>
              <a:t/>
            </a:r>
            <a:endParaRPr b="0" i="0" sz="1500" u="none" cap="none" strike="noStrike">
              <a:solidFill>
                <a:srgbClr val="FFFFFF"/>
              </a:solidFill>
              <a:latin typeface="Verdana"/>
              <a:ea typeface="Verdana"/>
              <a:cs typeface="Verdana"/>
              <a:sym typeface="Verdana"/>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if(count($returnValue) &gt; 0){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	// lakukan sesuatu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a:t>
            </a:r>
            <a:endParaRPr b="0" i="0" sz="1500" u="none" cap="none" strike="noStrike">
              <a:solidFill>
                <a:srgbClr val="161616"/>
              </a:solidFill>
              <a:latin typeface="Courier New"/>
              <a:ea typeface="Courier New"/>
              <a:cs typeface="Courier New"/>
              <a:sym typeface="Courier New"/>
            </a:endParaRPr>
          </a:p>
        </p:txBody>
      </p:sp>
      <p:sp>
        <p:nvSpPr>
          <p:cNvPr id="1080" name="Google Shape;1080;p96"/>
          <p:cNvSpPr txBox="1"/>
          <p:nvPr/>
        </p:nvSpPr>
        <p:spPr>
          <a:xfrm>
            <a:off x="4844529" y="2415901"/>
            <a:ext cx="3300904" cy="1246495"/>
          </a:xfrm>
          <a:prstGeom prst="rect">
            <a:avLst/>
          </a:prstGeom>
          <a:solidFill>
            <a:schemeClr val="accent5"/>
          </a:solidFill>
          <a:ln cap="flat" cmpd="sng" w="25400">
            <a:solidFill>
              <a:srgbClr val="42719B"/>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Verdana"/>
                <a:ea typeface="Verdana"/>
                <a:cs typeface="Verdana"/>
                <a:sym typeface="Verdana"/>
              </a:rPr>
              <a:t>Lebih cepat</a:t>
            </a:r>
            <a:endParaRPr b="0" i="0" sz="1500" u="none" cap="none" strike="noStrike">
              <a:solidFill>
                <a:srgbClr val="161616"/>
              </a:solidFill>
              <a:latin typeface="Verdana"/>
              <a:ea typeface="Verdana"/>
              <a:cs typeface="Verdana"/>
              <a:sym typeface="Verdana"/>
            </a:endParaRPr>
          </a:p>
          <a:p>
            <a:pPr indent="0" lvl="0" marL="0" marR="0" rtl="0" algn="l">
              <a:lnSpc>
                <a:spcPct val="100000"/>
              </a:lnSpc>
              <a:spcBef>
                <a:spcPts val="0"/>
              </a:spcBef>
              <a:spcAft>
                <a:spcPts val="0"/>
              </a:spcAft>
              <a:buClr>
                <a:schemeClr val="lt1"/>
              </a:buClr>
              <a:buSzPts val="1500"/>
              <a:buFont typeface="Arial"/>
              <a:buNone/>
            </a:pPr>
            <a:r>
              <a:t/>
            </a:r>
            <a:endParaRPr b="0" i="0" sz="1500" u="none" cap="none" strike="noStrike">
              <a:solidFill>
                <a:srgbClr val="FFFFFF"/>
              </a:solidFill>
              <a:latin typeface="Verdana"/>
              <a:ea typeface="Verdana"/>
              <a:cs typeface="Verdana"/>
              <a:sym typeface="Verdana"/>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if(isset($returnValue)){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	// lakukan sesuatu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a:t>
            </a:r>
            <a:endParaRPr b="0" i="0" sz="1500" u="none" cap="none" strike="noStrike">
              <a:solidFill>
                <a:srgbClr val="161616"/>
              </a:solidFill>
              <a:latin typeface="Courier New"/>
              <a:ea typeface="Courier New"/>
              <a:cs typeface="Courier New"/>
              <a:sym typeface="Courier New"/>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pic>
        <p:nvPicPr>
          <p:cNvPr id="1085" name="Google Shape;1085;p9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086" name="Google Shape;1086;p9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087" name="Google Shape;1087;p97"/>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088" name="Google Shape;1088;p97"/>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089" name="Google Shape;1089;p97"/>
          <p:cNvSpPr/>
          <p:nvPr/>
        </p:nvSpPr>
        <p:spPr>
          <a:xfrm>
            <a:off x="331181" y="118750"/>
            <a:ext cx="5650217" cy="49240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600"/>
              <a:buFont typeface="Arial"/>
              <a:buNone/>
            </a:pPr>
            <a:r>
              <a:rPr b="1" i="0" lang="en-US" sz="2600" u="none" cap="none" strike="noStrike">
                <a:solidFill>
                  <a:srgbClr val="002060"/>
                </a:solidFill>
                <a:latin typeface="Arial"/>
                <a:ea typeface="Arial"/>
                <a:cs typeface="Arial"/>
                <a:sym typeface="Arial"/>
              </a:rPr>
              <a:t>Menulis kode PHP dengan Efisien</a:t>
            </a:r>
            <a:endParaRPr b="1" i="0" sz="2600" u="none" cap="none" strike="noStrike">
              <a:solidFill>
                <a:srgbClr val="002060"/>
              </a:solidFill>
              <a:latin typeface="Arial"/>
              <a:ea typeface="Arial"/>
              <a:cs typeface="Arial"/>
              <a:sym typeface="Arial"/>
            </a:endParaRPr>
          </a:p>
        </p:txBody>
      </p:sp>
      <p:sp>
        <p:nvSpPr>
          <p:cNvPr id="1090" name="Google Shape;1090;p97"/>
          <p:cNvSpPr txBox="1"/>
          <p:nvPr/>
        </p:nvSpPr>
        <p:spPr>
          <a:xfrm>
            <a:off x="359228" y="879205"/>
            <a:ext cx="8425544" cy="1323439"/>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2000"/>
              <a:buFont typeface="Cambria"/>
              <a:buChar char="•"/>
            </a:pPr>
            <a:r>
              <a:rPr b="1" i="0" lang="en-US" sz="2000" u="none" cap="none" strike="noStrike">
                <a:solidFill>
                  <a:schemeClr val="dk1"/>
                </a:solidFill>
                <a:latin typeface="Cambria"/>
                <a:ea typeface="Cambria"/>
                <a:cs typeface="Cambria"/>
                <a:sym typeface="Cambria"/>
              </a:rPr>
              <a:t>Menggunakan Swith Case </a:t>
            </a:r>
            <a:endParaRPr b="0" i="0" sz="1400" u="none" cap="none" strike="noStrike">
              <a:solidFill>
                <a:srgbClr val="000000"/>
              </a:solidFill>
              <a:latin typeface="Cambria"/>
              <a:ea typeface="Cambria"/>
              <a:cs typeface="Cambria"/>
              <a:sym typeface="Cambria"/>
            </a:endParaRPr>
          </a:p>
          <a:p>
            <a:pPr indent="0" lvl="0" marL="342900" marR="0" rtl="0" algn="just">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mbria"/>
                <a:ea typeface="Cambria"/>
                <a:cs typeface="Cambria"/>
                <a:sym typeface="Cambria"/>
              </a:rPr>
              <a:t>When using for loop, make sure the maximum number of executions instead of calculating maximum execution times in each loop. Use foreach if you can; </a:t>
            </a:r>
            <a:endParaRPr b="0" i="0" sz="2000" u="none" cap="none" strike="noStrike">
              <a:solidFill>
                <a:schemeClr val="dk1"/>
              </a:solidFill>
              <a:latin typeface="Cambria"/>
              <a:ea typeface="Cambria"/>
              <a:cs typeface="Cambria"/>
              <a:sym typeface="Cambria"/>
            </a:endParaRPr>
          </a:p>
        </p:txBody>
      </p:sp>
      <p:sp>
        <p:nvSpPr>
          <p:cNvPr id="1091" name="Google Shape;1091;p97"/>
          <p:cNvSpPr txBox="1"/>
          <p:nvPr/>
        </p:nvSpPr>
        <p:spPr>
          <a:xfrm>
            <a:off x="695982" y="2415901"/>
            <a:ext cx="2839239" cy="2400657"/>
          </a:xfrm>
          <a:prstGeom prst="rect">
            <a:avLst/>
          </a:prstGeom>
          <a:solidFill>
            <a:schemeClr val="accent5"/>
          </a:solidFill>
          <a:ln cap="flat" cmpd="sng" w="25400">
            <a:solidFill>
              <a:srgbClr val="42719B"/>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Verdana"/>
                <a:ea typeface="Verdana"/>
                <a:cs typeface="Verdana"/>
                <a:sym typeface="Verdana"/>
              </a:rPr>
              <a:t>Lebih lambat</a:t>
            </a:r>
            <a:endParaRPr b="0" i="0" sz="1500" u="none" cap="none" strike="noStrike">
              <a:solidFill>
                <a:srgbClr val="161616"/>
              </a:solidFill>
              <a:latin typeface="Verdana"/>
              <a:ea typeface="Verdana"/>
              <a:cs typeface="Verdana"/>
              <a:sym typeface="Verdana"/>
            </a:endParaRPr>
          </a:p>
          <a:p>
            <a:pPr indent="0" lvl="0" marL="0" marR="0" rtl="0" algn="l">
              <a:lnSpc>
                <a:spcPct val="100000"/>
              </a:lnSpc>
              <a:spcBef>
                <a:spcPts val="0"/>
              </a:spcBef>
              <a:spcAft>
                <a:spcPts val="0"/>
              </a:spcAft>
              <a:buClr>
                <a:schemeClr val="lt1"/>
              </a:buClr>
              <a:buSzPts val="1500"/>
              <a:buFont typeface="Arial"/>
              <a:buNone/>
            </a:pPr>
            <a:r>
              <a:t/>
            </a:r>
            <a:endParaRPr b="0" i="0" sz="1500" u="none" cap="none" strike="noStrike">
              <a:solidFill>
                <a:srgbClr val="FFFFFF"/>
              </a:solidFill>
              <a:latin typeface="Verdana"/>
              <a:ea typeface="Verdana"/>
              <a:cs typeface="Verdana"/>
              <a:sym typeface="Verdana"/>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if($a == 0){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    // lakukan tugas 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}else if($a ==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    // lakukan tugas 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}else{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    // lakukan tugas 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500"/>
              <a:buFont typeface="Arial"/>
              <a:buNone/>
            </a:pPr>
            <a:r>
              <a:t/>
            </a:r>
            <a:endParaRPr b="0" i="0" sz="1500" u="none" cap="none" strike="noStrike">
              <a:solidFill>
                <a:srgbClr val="161616"/>
              </a:solidFill>
              <a:latin typeface="Courier New"/>
              <a:ea typeface="Courier New"/>
              <a:cs typeface="Courier New"/>
              <a:sym typeface="Courier New"/>
            </a:endParaRPr>
          </a:p>
        </p:txBody>
      </p:sp>
      <p:sp>
        <p:nvSpPr>
          <p:cNvPr id="1092" name="Google Shape;1092;p97"/>
          <p:cNvSpPr txBox="1"/>
          <p:nvPr/>
        </p:nvSpPr>
        <p:spPr>
          <a:xfrm>
            <a:off x="4729113" y="2415901"/>
            <a:ext cx="3416320" cy="2400657"/>
          </a:xfrm>
          <a:prstGeom prst="rect">
            <a:avLst/>
          </a:prstGeom>
          <a:solidFill>
            <a:schemeClr val="accent5"/>
          </a:solidFill>
          <a:ln cap="flat" cmpd="sng" w="25400">
            <a:solidFill>
              <a:srgbClr val="42719B"/>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Verdana"/>
                <a:ea typeface="Verdana"/>
                <a:cs typeface="Verdana"/>
                <a:sym typeface="Verdana"/>
              </a:rPr>
              <a:t>Lebih cepat</a:t>
            </a:r>
            <a:endParaRPr b="0" i="0" sz="1500" u="none" cap="none" strike="noStrike">
              <a:solidFill>
                <a:srgbClr val="161616"/>
              </a:solidFill>
              <a:latin typeface="Verdana"/>
              <a:ea typeface="Verdana"/>
              <a:cs typeface="Verdana"/>
              <a:sym typeface="Verdana"/>
            </a:endParaRPr>
          </a:p>
          <a:p>
            <a:pPr indent="0" lvl="0" marL="0" marR="0" rtl="0" algn="l">
              <a:lnSpc>
                <a:spcPct val="100000"/>
              </a:lnSpc>
              <a:spcBef>
                <a:spcPts val="0"/>
              </a:spcBef>
              <a:spcAft>
                <a:spcPts val="0"/>
              </a:spcAft>
              <a:buClr>
                <a:schemeClr val="lt1"/>
              </a:buClr>
              <a:buSzPts val="1500"/>
              <a:buFont typeface="Arial"/>
              <a:buNone/>
            </a:pPr>
            <a:r>
              <a:t/>
            </a:r>
            <a:endParaRPr b="0" i="0" sz="1500" u="none" cap="none" strike="noStrike">
              <a:solidFill>
                <a:srgbClr val="FFFFFF"/>
              </a:solidFill>
              <a:latin typeface="Verdana"/>
              <a:ea typeface="Verdana"/>
              <a:cs typeface="Verdana"/>
              <a:sym typeface="Verdana"/>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Switch ($a){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    case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        // lakukan tugas 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    case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        // lakukan tugas 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    default: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	  // lakukan tugas 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61616"/>
              </a:buClr>
              <a:buSzPts val="1500"/>
              <a:buFont typeface="Arial"/>
              <a:buNone/>
            </a:pPr>
            <a:r>
              <a:rPr b="0" i="0" lang="en-US" sz="1500" u="none" cap="none" strike="noStrike">
                <a:solidFill>
                  <a:srgbClr val="161616"/>
                </a:solidFill>
                <a:latin typeface="Courier New"/>
                <a:ea typeface="Courier New"/>
                <a:cs typeface="Courier New"/>
                <a:sym typeface="Courier New"/>
              </a:rPr>
              <a:t>}</a:t>
            </a:r>
            <a:endParaRPr b="0" i="0" sz="1500" u="none" cap="none" strike="noStrike">
              <a:solidFill>
                <a:srgbClr val="161616"/>
              </a:solidFill>
              <a:latin typeface="Courier New"/>
              <a:ea typeface="Courier New"/>
              <a:cs typeface="Courier New"/>
              <a:sym typeface="Courier New"/>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pic>
        <p:nvPicPr>
          <p:cNvPr id="1097" name="Google Shape;1097;p9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098" name="Google Shape;1098;p9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099" name="Google Shape;1099;p98"/>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100" name="Google Shape;1100;p98"/>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101" name="Google Shape;1101;p98"/>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400"/>
              <a:buFont typeface="Arial"/>
              <a:buNone/>
            </a:pPr>
            <a:r>
              <a:rPr b="1" i="0" lang="en-US" sz="2000" u="none" cap="none" strike="noStrike">
                <a:solidFill>
                  <a:srgbClr val="002060"/>
                </a:solidFill>
                <a:latin typeface="Cambria"/>
                <a:ea typeface="Cambria"/>
                <a:cs typeface="Cambria"/>
                <a:sym typeface="Cambria"/>
              </a:rPr>
              <a:t>Mengimplementasikan Kemudahan Interaksi </a:t>
            </a:r>
            <a:endParaRPr b="1" i="0" sz="2000" u="none" cap="none" strike="noStrike">
              <a:solidFill>
                <a:srgbClr val="002060"/>
              </a:solidFill>
              <a:latin typeface="Cambria"/>
              <a:ea typeface="Cambria"/>
              <a:cs typeface="Cambria"/>
              <a:sym typeface="Cambria"/>
            </a:endParaRPr>
          </a:p>
        </p:txBody>
      </p:sp>
      <p:sp>
        <p:nvSpPr>
          <p:cNvPr id="1102" name="Google Shape;1102;p98"/>
          <p:cNvSpPr txBox="1"/>
          <p:nvPr/>
        </p:nvSpPr>
        <p:spPr>
          <a:xfrm>
            <a:off x="359228" y="1165855"/>
            <a:ext cx="8425500" cy="409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1900" u="none" cap="none" strike="noStrike">
                <a:solidFill>
                  <a:schemeClr val="dk1"/>
                </a:solidFill>
                <a:latin typeface="Cambria"/>
                <a:ea typeface="Cambria"/>
                <a:cs typeface="Cambria"/>
                <a:sym typeface="Cambria"/>
              </a:rPr>
              <a:t>Desain User Interface (UI) fokus untuk mengantisipasi apa yang mungkin dilakukan pengguna dan memastikan bahwa antarmuka memiliki elemen-elemen yang mudah diakses, difahami dan digunakan untuk memfasilitasi aktifitas pengguna.</a:t>
            </a:r>
            <a:endParaRPr b="0" i="0" sz="13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000"/>
              <a:buFont typeface="Arial"/>
              <a:buNone/>
            </a:pPr>
            <a:r>
              <a:t/>
            </a:r>
            <a:endParaRPr b="0" i="0" sz="19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000"/>
              <a:buFont typeface="Arial"/>
              <a:buNone/>
            </a:pPr>
            <a:r>
              <a:rPr b="0" i="0" lang="en-US" sz="1900" u="none" cap="none" strike="noStrike">
                <a:solidFill>
                  <a:schemeClr val="dk1"/>
                </a:solidFill>
                <a:latin typeface="Cambria"/>
                <a:ea typeface="Cambria"/>
                <a:cs typeface="Cambria"/>
                <a:sym typeface="Cambria"/>
              </a:rPr>
              <a:t>Dalam membangun aplikasi yang memiliki kinerja tinggi, kita perlu memperhatikan juga kemudahan aplikasi ketika digunakan oleh pengguna. </a:t>
            </a:r>
            <a:endParaRPr b="0" i="0" sz="13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000"/>
              <a:buFont typeface="Arial"/>
              <a:buNone/>
            </a:pPr>
            <a:r>
              <a:t/>
            </a:r>
            <a:endParaRPr b="0" i="0" sz="19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000"/>
              <a:buFont typeface="Arial"/>
              <a:buNone/>
            </a:pPr>
            <a:r>
              <a:rPr b="0" i="0" lang="en-US" sz="1900" u="none" cap="none" strike="noStrike">
                <a:solidFill>
                  <a:schemeClr val="dk1"/>
                </a:solidFill>
                <a:latin typeface="Cambria"/>
                <a:ea typeface="Cambria"/>
                <a:cs typeface="Cambria"/>
                <a:sym typeface="Cambria"/>
              </a:rPr>
              <a:t>Aplikasi yang dibuat harus dipastikan sesuai dengan panduan desain Antarmuka Pengguna (User Interface).</a:t>
            </a:r>
            <a:endParaRPr b="0" i="0" sz="13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000"/>
              <a:buFont typeface="Arial"/>
              <a:buNone/>
            </a:pPr>
            <a:r>
              <a:t/>
            </a:r>
            <a:endParaRPr b="0" i="0" sz="19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000"/>
              <a:buFont typeface="Arial"/>
              <a:buNone/>
            </a:pPr>
            <a:r>
              <a:rPr b="0" i="0" lang="en-US" sz="1900" u="none" cap="none" strike="noStrike">
                <a:solidFill>
                  <a:schemeClr val="dk1"/>
                </a:solidFill>
                <a:latin typeface="Cambria"/>
                <a:ea typeface="Cambria"/>
                <a:cs typeface="Cambria"/>
                <a:sym typeface="Cambria"/>
              </a:rPr>
              <a:t>10 Panduan desain antarmuka pengguna Nielsen dan Molich's</a:t>
            </a:r>
            <a:endParaRPr b="0" i="0" sz="1900" u="none" cap="none" strike="noStrike">
              <a:solidFill>
                <a:schemeClr val="dk1"/>
              </a:solidFill>
              <a:latin typeface="Cambria"/>
              <a:ea typeface="Cambria"/>
              <a:cs typeface="Cambria"/>
              <a:sym typeface="Cambria"/>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pic>
        <p:nvPicPr>
          <p:cNvPr id="1107" name="Google Shape;1107;p9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108" name="Google Shape;1108;p9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109" name="Google Shape;1109;p99"/>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110" name="Google Shape;1110;p99"/>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111" name="Google Shape;1111;p99"/>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400"/>
              <a:buFont typeface="Arial"/>
              <a:buNone/>
            </a:pPr>
            <a:r>
              <a:rPr b="1" i="0" lang="en-US" sz="2000" u="none" cap="none" strike="noStrike">
                <a:solidFill>
                  <a:srgbClr val="002060"/>
                </a:solidFill>
                <a:latin typeface="Cambria"/>
                <a:ea typeface="Cambria"/>
                <a:cs typeface="Cambria"/>
                <a:sym typeface="Cambria"/>
              </a:rPr>
              <a:t>Mengimplementasikan Kemudahan Interaksi </a:t>
            </a:r>
            <a:endParaRPr b="1" i="0" sz="2000" u="none" cap="none" strike="noStrike">
              <a:solidFill>
                <a:srgbClr val="002060"/>
              </a:solidFill>
              <a:latin typeface="Cambria"/>
              <a:ea typeface="Cambria"/>
              <a:cs typeface="Cambria"/>
              <a:sym typeface="Cambria"/>
            </a:endParaRPr>
          </a:p>
        </p:txBody>
      </p:sp>
      <p:sp>
        <p:nvSpPr>
          <p:cNvPr id="1112" name="Google Shape;1112;p99"/>
          <p:cNvSpPr txBox="1"/>
          <p:nvPr/>
        </p:nvSpPr>
        <p:spPr>
          <a:xfrm>
            <a:off x="359228" y="1109430"/>
            <a:ext cx="8425500" cy="1323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1" i="0" lang="en-US" sz="1900" u="none" cap="none" strike="noStrike">
                <a:solidFill>
                  <a:schemeClr val="dk1"/>
                </a:solidFill>
                <a:latin typeface="Cambria"/>
                <a:ea typeface="Cambria"/>
                <a:cs typeface="Cambria"/>
                <a:sym typeface="Cambria"/>
              </a:rPr>
              <a:t>1) Visibilitas status sistem.</a:t>
            </a:r>
            <a:endParaRPr b="1" i="0" sz="1900" u="none" cap="none" strike="noStrike">
              <a:solidFill>
                <a:schemeClr val="dk1"/>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2000"/>
              <a:buFont typeface="Arial"/>
              <a:buNone/>
            </a:pPr>
            <a:r>
              <a:rPr b="0" i="0" lang="en-US" sz="1900" u="none" cap="none" strike="noStrike">
                <a:solidFill>
                  <a:schemeClr val="dk1"/>
                </a:solidFill>
                <a:latin typeface="Cambria"/>
                <a:ea typeface="Cambria"/>
                <a:cs typeface="Cambria"/>
                <a:sym typeface="Cambria"/>
              </a:rPr>
              <a:t>Pengguna harus selalu diberitahu tentang status proses yang terjadi. Pemberitahuan harus mudah dimengerti, mudah terlihat di layar, dan ditampilkan dalam waktu yang wajar.</a:t>
            </a:r>
            <a:endParaRPr b="0" i="0" sz="1300" u="none" cap="none" strike="noStrike">
              <a:solidFill>
                <a:srgbClr val="000000"/>
              </a:solidFill>
              <a:latin typeface="Cambria"/>
              <a:ea typeface="Cambria"/>
              <a:cs typeface="Cambria"/>
              <a:sym typeface="Cambria"/>
            </a:endParaRPr>
          </a:p>
        </p:txBody>
      </p:sp>
      <p:pic>
        <p:nvPicPr>
          <p:cNvPr id="1113" name="Google Shape;1113;p99"/>
          <p:cNvPicPr preferRelativeResize="0"/>
          <p:nvPr/>
        </p:nvPicPr>
        <p:blipFill rotWithShape="1">
          <a:blip r:embed="rId6">
            <a:alphaModFix/>
          </a:blip>
          <a:srcRect b="0" l="0" r="0" t="0"/>
          <a:stretch/>
        </p:blipFill>
        <p:spPr>
          <a:xfrm>
            <a:off x="331182" y="2432880"/>
            <a:ext cx="4345321" cy="1299535"/>
          </a:xfrm>
          <a:prstGeom prst="rect">
            <a:avLst/>
          </a:prstGeom>
          <a:noFill/>
          <a:ln>
            <a:noFill/>
          </a:ln>
        </p:spPr>
      </p:pic>
      <p:sp>
        <p:nvSpPr>
          <p:cNvPr id="1114" name="Google Shape;1114;p99"/>
          <p:cNvSpPr/>
          <p:nvPr/>
        </p:nvSpPr>
        <p:spPr>
          <a:xfrm>
            <a:off x="511190" y="3409250"/>
            <a:ext cx="3985303" cy="3231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A3845"/>
              </a:buClr>
              <a:buSzPts val="1500"/>
              <a:buFont typeface="Arial"/>
              <a:buNone/>
            </a:pPr>
            <a:r>
              <a:rPr b="0" i="0" lang="en-US" sz="1500" u="none" cap="none" strike="noStrike">
                <a:solidFill>
                  <a:srgbClr val="2A3845"/>
                </a:solidFill>
                <a:latin typeface="Arial"/>
                <a:ea typeface="Arial"/>
                <a:cs typeface="Arial"/>
                <a:sym typeface="Arial"/>
              </a:rPr>
              <a:t>Indikator menunjukkan proses yang terjadi</a:t>
            </a:r>
            <a:endParaRPr b="0" i="0" sz="1500" u="none" cap="none" strike="noStrike">
              <a:solidFill>
                <a:srgbClr val="2A3845"/>
              </a:solidFill>
              <a:latin typeface="Arial"/>
              <a:ea typeface="Arial"/>
              <a:cs typeface="Arial"/>
              <a:sym typeface="Arial"/>
            </a:endParaRPr>
          </a:p>
        </p:txBody>
      </p:sp>
      <p:pic>
        <p:nvPicPr>
          <p:cNvPr id="1115" name="Google Shape;1115;p99"/>
          <p:cNvPicPr preferRelativeResize="0"/>
          <p:nvPr/>
        </p:nvPicPr>
        <p:blipFill rotWithShape="1">
          <a:blip r:embed="rId7">
            <a:alphaModFix/>
          </a:blip>
          <a:srcRect b="0" l="0" r="0" t="0"/>
          <a:stretch/>
        </p:blipFill>
        <p:spPr>
          <a:xfrm>
            <a:off x="4748818" y="2462194"/>
            <a:ext cx="4064000" cy="1320800"/>
          </a:xfrm>
          <a:prstGeom prst="rect">
            <a:avLst/>
          </a:prstGeom>
          <a:noFill/>
          <a:ln>
            <a:noFill/>
          </a:ln>
        </p:spPr>
      </p:pic>
      <p:sp>
        <p:nvSpPr>
          <p:cNvPr id="1116" name="Google Shape;1116;p99"/>
          <p:cNvSpPr/>
          <p:nvPr/>
        </p:nvSpPr>
        <p:spPr>
          <a:xfrm>
            <a:off x="5101046" y="3721766"/>
            <a:ext cx="3683726"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A3845"/>
              </a:buClr>
              <a:buSzPts val="1500"/>
              <a:buFont typeface="Arial"/>
              <a:buNone/>
            </a:pPr>
            <a:r>
              <a:rPr b="0" i="0" lang="en-US" sz="1500" u="none" cap="none" strike="noStrike">
                <a:solidFill>
                  <a:srgbClr val="2A3845"/>
                </a:solidFill>
                <a:latin typeface="Helvetica Neue"/>
                <a:ea typeface="Helvetica Neue"/>
                <a:cs typeface="Helvetica Neue"/>
                <a:sym typeface="Helvetica Neue"/>
              </a:rPr>
              <a:t>Pesan umpan balik ditampilkan ketika aksi telah dilakukan</a:t>
            </a:r>
            <a:endParaRPr b="0" i="0" sz="1500" u="none" cap="none" strike="noStrike">
              <a:solidFill>
                <a:srgbClr val="2A3845"/>
              </a:solidFill>
              <a:latin typeface="Helvetica Neue"/>
              <a:ea typeface="Helvetica Neue"/>
              <a:cs typeface="Helvetica Neue"/>
              <a:sym typeface="Helvetica Neue"/>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pic>
        <p:nvPicPr>
          <p:cNvPr id="1121" name="Google Shape;1121;p10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122" name="Google Shape;1122;p10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123" name="Google Shape;1123;p100"/>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124" name="Google Shape;1124;p100"/>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125" name="Google Shape;1125;p100"/>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400"/>
              <a:buFont typeface="Arial"/>
              <a:buNone/>
            </a:pPr>
            <a:r>
              <a:rPr b="1" i="0" lang="en-US" sz="2400" u="none" cap="none" strike="noStrike">
                <a:solidFill>
                  <a:srgbClr val="002060"/>
                </a:solidFill>
                <a:latin typeface="Arial"/>
                <a:ea typeface="Arial"/>
                <a:cs typeface="Arial"/>
                <a:sym typeface="Arial"/>
              </a:rPr>
              <a:t>Mengimplementasikan Kemudahan Interaksi </a:t>
            </a:r>
            <a:endParaRPr b="1" i="0" sz="2400" u="none" cap="none" strike="noStrike">
              <a:solidFill>
                <a:srgbClr val="002060"/>
              </a:solidFill>
              <a:latin typeface="Arial"/>
              <a:ea typeface="Arial"/>
              <a:cs typeface="Arial"/>
              <a:sym typeface="Arial"/>
            </a:endParaRPr>
          </a:p>
        </p:txBody>
      </p:sp>
      <p:sp>
        <p:nvSpPr>
          <p:cNvPr id="1126" name="Google Shape;1126;p100"/>
          <p:cNvSpPr txBox="1"/>
          <p:nvPr/>
        </p:nvSpPr>
        <p:spPr>
          <a:xfrm>
            <a:off x="359228" y="879205"/>
            <a:ext cx="8425544" cy="40011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1) Visibilitas status sistem.</a:t>
            </a:r>
            <a:endParaRPr b="1" i="0" sz="2000" u="none" cap="none" strike="noStrike">
              <a:solidFill>
                <a:schemeClr val="dk1"/>
              </a:solidFill>
              <a:latin typeface="Arial"/>
              <a:ea typeface="Arial"/>
              <a:cs typeface="Arial"/>
              <a:sym typeface="Arial"/>
            </a:endParaRPr>
          </a:p>
        </p:txBody>
      </p:sp>
      <p:pic>
        <p:nvPicPr>
          <p:cNvPr id="1127" name="Google Shape;1127;p100"/>
          <p:cNvPicPr preferRelativeResize="0"/>
          <p:nvPr/>
        </p:nvPicPr>
        <p:blipFill rotWithShape="1">
          <a:blip r:embed="rId6">
            <a:alphaModFix/>
          </a:blip>
          <a:srcRect b="0" l="0" r="0" t="0"/>
          <a:stretch/>
        </p:blipFill>
        <p:spPr>
          <a:xfrm>
            <a:off x="1185992" y="1720516"/>
            <a:ext cx="6772016" cy="1848802"/>
          </a:xfrm>
          <a:prstGeom prst="rect">
            <a:avLst/>
          </a:prstGeom>
          <a:noFill/>
          <a:ln>
            <a:noFill/>
          </a:ln>
        </p:spPr>
      </p:pic>
      <p:sp>
        <p:nvSpPr>
          <p:cNvPr id="1128" name="Google Shape;1128;p100"/>
          <p:cNvSpPr/>
          <p:nvPr/>
        </p:nvSpPr>
        <p:spPr>
          <a:xfrm>
            <a:off x="1690091" y="3687354"/>
            <a:ext cx="5763818" cy="3231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chemeClr val="dk1"/>
                </a:solidFill>
                <a:latin typeface="Arial"/>
                <a:ea typeface="Arial"/>
                <a:cs typeface="Arial"/>
                <a:sym typeface="Arial"/>
              </a:rPr>
              <a:t>Kekuatan sandi ditunjukkan sesuai password yang dimasukkan</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pic>
        <p:nvPicPr>
          <p:cNvPr id="1133" name="Google Shape;1133;p10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134" name="Google Shape;1134;p10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135" name="Google Shape;1135;p101"/>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136" name="Google Shape;1136;p101"/>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137" name="Google Shape;1137;p101"/>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400"/>
              <a:buFont typeface="Arial"/>
              <a:buNone/>
            </a:pPr>
            <a:r>
              <a:rPr b="1" i="0" lang="en-US" sz="2000" u="none" cap="none" strike="noStrike">
                <a:solidFill>
                  <a:srgbClr val="002060"/>
                </a:solidFill>
                <a:latin typeface="Cambria"/>
                <a:ea typeface="Cambria"/>
                <a:cs typeface="Cambria"/>
                <a:sym typeface="Cambria"/>
              </a:rPr>
              <a:t>Mengimplementasikan Kemudahan Interaksi </a:t>
            </a:r>
            <a:endParaRPr b="1" i="0" sz="2000" u="none" cap="none" strike="noStrike">
              <a:solidFill>
                <a:srgbClr val="002060"/>
              </a:solidFill>
              <a:latin typeface="Cambria"/>
              <a:ea typeface="Cambria"/>
              <a:cs typeface="Cambria"/>
              <a:sym typeface="Cambria"/>
            </a:endParaRPr>
          </a:p>
        </p:txBody>
      </p:sp>
      <p:sp>
        <p:nvSpPr>
          <p:cNvPr id="1138" name="Google Shape;1138;p101"/>
          <p:cNvSpPr txBox="1"/>
          <p:nvPr/>
        </p:nvSpPr>
        <p:spPr>
          <a:xfrm>
            <a:off x="359228" y="879205"/>
            <a:ext cx="8425544" cy="22467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mbria"/>
                <a:ea typeface="Cambria"/>
                <a:cs typeface="Cambria"/>
                <a:sym typeface="Cambria"/>
              </a:rPr>
              <a:t>2</a:t>
            </a:r>
            <a:r>
              <a:rPr b="1" i="0" lang="en-US" sz="2000" u="none" cap="none" strike="noStrike">
                <a:solidFill>
                  <a:schemeClr val="dk1"/>
                </a:solidFill>
                <a:latin typeface="Cambria"/>
                <a:ea typeface="Cambria"/>
                <a:cs typeface="Cambria"/>
                <a:sym typeface="Cambria"/>
              </a:rPr>
              <a:t>) Aplikasi sesuai dengan dunia-nyata</a:t>
            </a:r>
            <a:endParaRPr b="1" i="0" sz="20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mbria"/>
                <a:ea typeface="Cambria"/>
                <a:cs typeface="Cambria"/>
                <a:sym typeface="Cambria"/>
              </a:rPr>
              <a:t>Sistem harus menggunakan bahasa, kata-kata, frasa dan konsep yang familiar dengan pengguna. </a:t>
            </a:r>
            <a:endParaRPr b="0" i="0" sz="1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mbria"/>
                <a:ea typeface="Cambria"/>
                <a:cs typeface="Cambria"/>
                <a:sym typeface="Cambria"/>
              </a:rPr>
              <a:t>Menyajikan informasi dalam urutan logis dan mendukung ekspektasi pengguna yang berasal dari pengalaman mereka di dunia nyata akan membuat sistem lebih mudah digunakan.</a:t>
            </a:r>
            <a:endParaRPr b="0" i="0" sz="1400" u="none" cap="none" strike="noStrike">
              <a:solidFill>
                <a:srgbClr val="000000"/>
              </a:solidFill>
              <a:latin typeface="Cambria"/>
              <a:ea typeface="Cambria"/>
              <a:cs typeface="Cambria"/>
              <a:sym typeface="Cambria"/>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pic>
        <p:nvPicPr>
          <p:cNvPr id="1143" name="Google Shape;1143;p10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144" name="Google Shape;1144;p10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145" name="Google Shape;1145;p102"/>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146" name="Google Shape;1146;p102"/>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147" name="Google Shape;1147;p102"/>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400"/>
              <a:buFont typeface="Arial"/>
              <a:buNone/>
            </a:pPr>
            <a:r>
              <a:rPr b="1" i="0" lang="en-US" sz="2400" u="none" cap="none" strike="noStrike">
                <a:solidFill>
                  <a:srgbClr val="002060"/>
                </a:solidFill>
                <a:latin typeface="Arial"/>
                <a:ea typeface="Arial"/>
                <a:cs typeface="Arial"/>
                <a:sym typeface="Arial"/>
              </a:rPr>
              <a:t>Mengimplementasikan Kemudahan Interaksi </a:t>
            </a:r>
            <a:endParaRPr b="1" i="0" sz="2400" u="none" cap="none" strike="noStrike">
              <a:solidFill>
                <a:srgbClr val="002060"/>
              </a:solidFill>
              <a:latin typeface="Arial"/>
              <a:ea typeface="Arial"/>
              <a:cs typeface="Arial"/>
              <a:sym typeface="Arial"/>
            </a:endParaRPr>
          </a:p>
        </p:txBody>
      </p:sp>
      <p:sp>
        <p:nvSpPr>
          <p:cNvPr id="1148" name="Google Shape;1148;p102"/>
          <p:cNvSpPr txBox="1"/>
          <p:nvPr/>
        </p:nvSpPr>
        <p:spPr>
          <a:xfrm>
            <a:off x="359228" y="879205"/>
            <a:ext cx="842554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2</a:t>
            </a:r>
            <a:r>
              <a:rPr b="1" i="0" lang="en-US" sz="2000" u="none" cap="none" strike="noStrike">
                <a:solidFill>
                  <a:schemeClr val="dk1"/>
                </a:solidFill>
                <a:latin typeface="Arial"/>
                <a:ea typeface="Arial"/>
                <a:cs typeface="Arial"/>
                <a:sym typeface="Arial"/>
              </a:rPr>
              <a:t>) Aplikasi sesuai dengan dunia-nyata</a:t>
            </a:r>
            <a:endParaRPr b="1"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1149" name="Google Shape;1149;p102"/>
          <p:cNvPicPr preferRelativeResize="0"/>
          <p:nvPr/>
        </p:nvPicPr>
        <p:blipFill rotWithShape="1">
          <a:blip r:embed="rId6">
            <a:alphaModFix/>
          </a:blip>
          <a:srcRect b="0" l="0" r="0" t="0"/>
          <a:stretch/>
        </p:blipFill>
        <p:spPr>
          <a:xfrm>
            <a:off x="502919" y="1548458"/>
            <a:ext cx="3742510" cy="3212501"/>
          </a:xfrm>
          <a:prstGeom prst="rect">
            <a:avLst/>
          </a:prstGeom>
          <a:noFill/>
          <a:ln>
            <a:noFill/>
          </a:ln>
        </p:spPr>
      </p:pic>
      <p:sp>
        <p:nvSpPr>
          <p:cNvPr id="1150" name="Google Shape;1150;p102"/>
          <p:cNvSpPr txBox="1"/>
          <p:nvPr/>
        </p:nvSpPr>
        <p:spPr>
          <a:xfrm>
            <a:off x="5121880" y="1530060"/>
            <a:ext cx="3533548" cy="147732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Elemen antarmuka pengguna di aplikasi kompas, serupa dengan kompas sebenarnya, akan mempermudah pengguna untuk menggunakan</a:t>
            </a:r>
            <a:endParaRPr b="0" i="0" sz="1800" u="none" cap="none" strike="noStrike">
              <a:solidFill>
                <a:schemeClr val="dk1"/>
              </a:solidFill>
              <a:latin typeface="Arial"/>
              <a:ea typeface="Arial"/>
              <a:cs typeface="Arial"/>
              <a:sym typeface="Arial"/>
            </a:endParaRPr>
          </a:p>
        </p:txBody>
      </p:sp>
      <p:sp>
        <p:nvSpPr>
          <p:cNvPr id="1151" name="Google Shape;1151;p102"/>
          <p:cNvSpPr txBox="1"/>
          <p:nvPr/>
        </p:nvSpPr>
        <p:spPr>
          <a:xfrm>
            <a:off x="-33618" y="4866501"/>
            <a:ext cx="290744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200"/>
              <a:buFont typeface="Arial"/>
              <a:buNone/>
            </a:pPr>
            <a:r>
              <a:rPr b="0" i="0" lang="en-US" sz="1200" u="none" cap="none" strike="noStrike">
                <a:solidFill>
                  <a:srgbClr val="7F7F7F"/>
                </a:solidFill>
                <a:latin typeface="Arial"/>
                <a:ea typeface="Arial"/>
                <a:cs typeface="Arial"/>
                <a:sym typeface="Arial"/>
              </a:rPr>
              <a:t>Image copyright Apple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pic>
        <p:nvPicPr>
          <p:cNvPr id="1156" name="Google Shape;1156;p10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157" name="Google Shape;1157;p10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158" name="Google Shape;1158;p103"/>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159" name="Google Shape;1159;p103"/>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160" name="Google Shape;1160;p103"/>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400"/>
              <a:buFont typeface="Arial"/>
              <a:buNone/>
            </a:pPr>
            <a:r>
              <a:rPr b="1" i="0" lang="en-US" sz="2400" u="none" cap="none" strike="noStrike">
                <a:solidFill>
                  <a:srgbClr val="002060"/>
                </a:solidFill>
                <a:latin typeface="Arial"/>
                <a:ea typeface="Arial"/>
                <a:cs typeface="Arial"/>
                <a:sym typeface="Arial"/>
              </a:rPr>
              <a:t>Mengimplementasikan Kemudahan Interaksi </a:t>
            </a:r>
            <a:endParaRPr b="1" i="0" sz="2400" u="none" cap="none" strike="noStrike">
              <a:solidFill>
                <a:srgbClr val="002060"/>
              </a:solidFill>
              <a:latin typeface="Arial"/>
              <a:ea typeface="Arial"/>
              <a:cs typeface="Arial"/>
              <a:sym typeface="Arial"/>
            </a:endParaRPr>
          </a:p>
        </p:txBody>
      </p:sp>
      <p:sp>
        <p:nvSpPr>
          <p:cNvPr id="1161" name="Google Shape;1161;p103"/>
          <p:cNvSpPr txBox="1"/>
          <p:nvPr/>
        </p:nvSpPr>
        <p:spPr>
          <a:xfrm>
            <a:off x="359228" y="879205"/>
            <a:ext cx="842554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2</a:t>
            </a:r>
            <a:r>
              <a:rPr b="1" i="0" lang="en-US" sz="2000" u="none" cap="none" strike="noStrike">
                <a:solidFill>
                  <a:schemeClr val="dk1"/>
                </a:solidFill>
                <a:latin typeface="Arial"/>
                <a:ea typeface="Arial"/>
                <a:cs typeface="Arial"/>
                <a:sym typeface="Arial"/>
              </a:rPr>
              <a:t>) Aplikasi sesuai dengan dunia-nyata</a:t>
            </a:r>
            <a:endParaRPr b="1"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descr="A screenshot of a cell phone&#10;&#10;Description automatically generated" id="1162" name="Google Shape;1162;p103"/>
          <p:cNvPicPr preferRelativeResize="0"/>
          <p:nvPr/>
        </p:nvPicPr>
        <p:blipFill rotWithShape="1">
          <a:blip r:embed="rId6">
            <a:alphaModFix/>
          </a:blip>
          <a:srcRect b="0" l="0" r="0" t="0"/>
          <a:stretch/>
        </p:blipFill>
        <p:spPr>
          <a:xfrm>
            <a:off x="487930" y="1587091"/>
            <a:ext cx="8146619" cy="2142758"/>
          </a:xfrm>
          <a:prstGeom prst="rect">
            <a:avLst/>
          </a:prstGeom>
          <a:noFill/>
          <a:ln>
            <a:noFill/>
          </a:ln>
        </p:spPr>
      </p:pic>
      <p:sp>
        <p:nvSpPr>
          <p:cNvPr id="1163" name="Google Shape;1163;p103"/>
          <p:cNvSpPr txBox="1"/>
          <p:nvPr/>
        </p:nvSpPr>
        <p:spPr>
          <a:xfrm>
            <a:off x="695982" y="3914515"/>
            <a:ext cx="772956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Penggunaan elemen ikon pemutar musik yang standar di perangkat musik akan mempermudah pengguna</a:t>
            </a:r>
            <a:endParaRPr b="0" i="0" sz="1800" u="none" cap="none" strike="noStrike">
              <a:solidFill>
                <a:schemeClr val="dk1"/>
              </a:solidFill>
              <a:latin typeface="Arial"/>
              <a:ea typeface="Arial"/>
              <a:cs typeface="Arial"/>
              <a:sym typeface="Arial"/>
            </a:endParaRPr>
          </a:p>
        </p:txBody>
      </p:sp>
      <p:sp>
        <p:nvSpPr>
          <p:cNvPr id="1164" name="Google Shape;1164;p103"/>
          <p:cNvSpPr txBox="1"/>
          <p:nvPr/>
        </p:nvSpPr>
        <p:spPr>
          <a:xfrm>
            <a:off x="-16905" y="4870861"/>
            <a:ext cx="173957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200"/>
              <a:buFont typeface="Arial"/>
              <a:buNone/>
            </a:pPr>
            <a:r>
              <a:rPr b="0" i="0" lang="en-US" sz="1200" u="none" cap="none" strike="noStrike">
                <a:solidFill>
                  <a:srgbClr val="7F7F7F"/>
                </a:solidFill>
                <a:latin typeface="Arial"/>
                <a:ea typeface="Arial"/>
                <a:cs typeface="Arial"/>
                <a:sym typeface="Arial"/>
              </a:rPr>
              <a:t>Image copyright JOOX</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26" name="Google Shape;226;p2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27" name="Google Shape;227;p26"/>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228" name="Google Shape;228;p26"/>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229" name="Google Shape;229;p26"/>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Cambria"/>
                <a:ea typeface="Cambria"/>
                <a:cs typeface="Cambria"/>
                <a:sym typeface="Cambria"/>
              </a:rPr>
              <a:t>Nilai dari Atribut</a:t>
            </a:r>
            <a:endParaRPr b="1" i="0" sz="2400" u="none" cap="none" strike="noStrike">
              <a:solidFill>
                <a:srgbClr val="002060"/>
              </a:solidFill>
              <a:latin typeface="Cambria"/>
              <a:ea typeface="Cambria"/>
              <a:cs typeface="Cambria"/>
              <a:sym typeface="Cambria"/>
            </a:endParaRPr>
          </a:p>
        </p:txBody>
      </p:sp>
      <p:sp>
        <p:nvSpPr>
          <p:cNvPr id="230" name="Google Shape;230;p26"/>
          <p:cNvSpPr/>
          <p:nvPr/>
        </p:nvSpPr>
        <p:spPr>
          <a:xfrm>
            <a:off x="331180" y="876953"/>
            <a:ext cx="8464028" cy="1200288"/>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2400"/>
              <a:buFont typeface="Cambria"/>
              <a:buChar char="❖"/>
            </a:pPr>
            <a:r>
              <a:rPr b="0" i="0" lang="en-US" sz="2400" u="none" cap="none" strike="noStrike">
                <a:solidFill>
                  <a:srgbClr val="000000"/>
                </a:solidFill>
                <a:latin typeface="Cambria"/>
                <a:ea typeface="Cambria"/>
                <a:cs typeface="Cambria"/>
                <a:sym typeface="Cambria"/>
              </a:rPr>
              <a:t>Menuliskan nilai (value) dari sebuah atribut harus menggunakan tanda petik dua [“ ”], walaupun nilai tersebut berupa nilai numerik.</a:t>
            </a:r>
            <a:endParaRPr b="0" i="0" sz="2400" u="none" cap="none" strike="noStrike">
              <a:solidFill>
                <a:srgbClr val="000000"/>
              </a:solidFill>
              <a:latin typeface="Cambria"/>
              <a:ea typeface="Cambria"/>
              <a:cs typeface="Cambria"/>
              <a:sym typeface="Cambria"/>
            </a:endParaRPr>
          </a:p>
        </p:txBody>
      </p:sp>
      <p:pic>
        <p:nvPicPr>
          <p:cNvPr id="231" name="Google Shape;231;p26"/>
          <p:cNvPicPr preferRelativeResize="0"/>
          <p:nvPr/>
        </p:nvPicPr>
        <p:blipFill rotWithShape="1">
          <a:blip r:embed="rId6">
            <a:alphaModFix/>
          </a:blip>
          <a:srcRect b="0" l="0" r="0" t="0"/>
          <a:stretch/>
        </p:blipFill>
        <p:spPr>
          <a:xfrm>
            <a:off x="1778252" y="2376556"/>
            <a:ext cx="5587496" cy="213004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pic>
        <p:nvPicPr>
          <p:cNvPr id="1169" name="Google Shape;1169;p10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170" name="Google Shape;1170;p10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171" name="Google Shape;1171;p104"/>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172" name="Google Shape;1172;p104"/>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173" name="Google Shape;1173;p104"/>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400"/>
              <a:buFont typeface="Arial"/>
              <a:buNone/>
            </a:pPr>
            <a:r>
              <a:rPr b="1" i="0" lang="en-US" sz="2400" u="none" cap="none" strike="noStrike">
                <a:solidFill>
                  <a:srgbClr val="002060"/>
                </a:solidFill>
                <a:latin typeface="Arial"/>
                <a:ea typeface="Arial"/>
                <a:cs typeface="Arial"/>
                <a:sym typeface="Arial"/>
              </a:rPr>
              <a:t>Mengimplementasikan Kemudahan Interaksi </a:t>
            </a:r>
            <a:endParaRPr b="1" i="0" sz="2400" u="none" cap="none" strike="noStrike">
              <a:solidFill>
                <a:srgbClr val="002060"/>
              </a:solidFill>
              <a:latin typeface="Arial"/>
              <a:ea typeface="Arial"/>
              <a:cs typeface="Arial"/>
              <a:sym typeface="Arial"/>
            </a:endParaRPr>
          </a:p>
        </p:txBody>
      </p:sp>
      <p:sp>
        <p:nvSpPr>
          <p:cNvPr id="1174" name="Google Shape;1174;p104"/>
          <p:cNvSpPr txBox="1"/>
          <p:nvPr/>
        </p:nvSpPr>
        <p:spPr>
          <a:xfrm>
            <a:off x="359228" y="879205"/>
            <a:ext cx="842554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2</a:t>
            </a:r>
            <a:r>
              <a:rPr b="1" i="0" lang="en-US" sz="2000" u="none" cap="none" strike="noStrike">
                <a:solidFill>
                  <a:schemeClr val="dk1"/>
                </a:solidFill>
                <a:latin typeface="Arial"/>
                <a:ea typeface="Arial"/>
                <a:cs typeface="Arial"/>
                <a:sym typeface="Arial"/>
              </a:rPr>
              <a:t>) Aplikasi sesuai dengan dunia-nyata</a:t>
            </a:r>
            <a:endParaRPr b="1"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175" name="Google Shape;1175;p104"/>
          <p:cNvSpPr txBox="1"/>
          <p:nvPr/>
        </p:nvSpPr>
        <p:spPr>
          <a:xfrm>
            <a:off x="-16905" y="4870861"/>
            <a:ext cx="196880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200"/>
              <a:buFont typeface="Arial"/>
              <a:buNone/>
            </a:pPr>
            <a:r>
              <a:rPr b="0" i="0" lang="en-US" sz="1200" u="none" cap="none" strike="noStrike">
                <a:solidFill>
                  <a:srgbClr val="7F7F7F"/>
                </a:solidFill>
                <a:latin typeface="Arial"/>
                <a:ea typeface="Arial"/>
                <a:cs typeface="Arial"/>
                <a:sym typeface="Arial"/>
              </a:rPr>
              <a:t>Image copyright JQueryUI</a:t>
            </a:r>
            <a:endParaRPr b="0" i="0" sz="1200" u="none" cap="none" strike="noStrike">
              <a:solidFill>
                <a:srgbClr val="7F7F7F"/>
              </a:solidFill>
              <a:latin typeface="Arial"/>
              <a:ea typeface="Arial"/>
              <a:cs typeface="Arial"/>
              <a:sym typeface="Arial"/>
            </a:endParaRPr>
          </a:p>
        </p:txBody>
      </p:sp>
      <p:pic>
        <p:nvPicPr>
          <p:cNvPr descr="A screenshot of a cell phone&#10;&#10;Description automatically generated" id="1176" name="Google Shape;1176;p104"/>
          <p:cNvPicPr preferRelativeResize="0"/>
          <p:nvPr/>
        </p:nvPicPr>
        <p:blipFill rotWithShape="1">
          <a:blip r:embed="rId6">
            <a:alphaModFix/>
          </a:blip>
          <a:srcRect b="0" l="0" r="0" t="0"/>
          <a:stretch/>
        </p:blipFill>
        <p:spPr>
          <a:xfrm>
            <a:off x="532045" y="1476482"/>
            <a:ext cx="4211977" cy="3140723"/>
          </a:xfrm>
          <a:prstGeom prst="rect">
            <a:avLst/>
          </a:prstGeom>
          <a:noFill/>
          <a:ln>
            <a:noFill/>
          </a:ln>
        </p:spPr>
      </p:pic>
      <p:sp>
        <p:nvSpPr>
          <p:cNvPr id="1177" name="Google Shape;1177;p104"/>
          <p:cNvSpPr/>
          <p:nvPr/>
        </p:nvSpPr>
        <p:spPr>
          <a:xfrm>
            <a:off x="4886906" y="1476482"/>
            <a:ext cx="3725049" cy="92333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Penggunaan widget kalender dengan tampilan yang sama dengan kalender cetak</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pic>
        <p:nvPicPr>
          <p:cNvPr id="1182" name="Google Shape;1182;p10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183" name="Google Shape;1183;p10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184" name="Google Shape;1184;p10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185" name="Google Shape;1185;p10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186" name="Google Shape;1186;p105"/>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400"/>
              <a:buFont typeface="Arial"/>
              <a:buNone/>
            </a:pPr>
            <a:r>
              <a:rPr b="1" i="0" lang="en-US" sz="2400" u="none" cap="none" strike="noStrike">
                <a:solidFill>
                  <a:srgbClr val="002060"/>
                </a:solidFill>
                <a:latin typeface="Arial"/>
                <a:ea typeface="Arial"/>
                <a:cs typeface="Arial"/>
                <a:sym typeface="Arial"/>
              </a:rPr>
              <a:t>Mengimplementasikan Kemudahan Interaksi </a:t>
            </a:r>
            <a:endParaRPr b="1" i="0" sz="2400" u="none" cap="none" strike="noStrike">
              <a:solidFill>
                <a:srgbClr val="002060"/>
              </a:solidFill>
              <a:latin typeface="Arial"/>
              <a:ea typeface="Arial"/>
              <a:cs typeface="Arial"/>
              <a:sym typeface="Arial"/>
            </a:endParaRPr>
          </a:p>
        </p:txBody>
      </p:sp>
      <p:sp>
        <p:nvSpPr>
          <p:cNvPr id="1187" name="Google Shape;1187;p105"/>
          <p:cNvSpPr txBox="1"/>
          <p:nvPr/>
        </p:nvSpPr>
        <p:spPr>
          <a:xfrm>
            <a:off x="359228" y="879205"/>
            <a:ext cx="8425544"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3) Kontrol dan Kebebasan Pengguna</a:t>
            </a:r>
            <a:endParaRPr b="1"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Tawarkan ruang digital kepada pengguna agar memungkinkan langkah mundur, termasuk membatalkan dan mengulangi tindakan sebelumnya.</a:t>
            </a:r>
            <a:endParaRPr b="0" i="0" sz="1400" u="none" cap="none" strike="noStrike">
              <a:solidFill>
                <a:srgbClr val="000000"/>
              </a:solidFill>
              <a:latin typeface="Arial"/>
              <a:ea typeface="Arial"/>
              <a:cs typeface="Arial"/>
              <a:sym typeface="Arial"/>
            </a:endParaRPr>
          </a:p>
        </p:txBody>
      </p:sp>
      <p:sp>
        <p:nvSpPr>
          <p:cNvPr id="1188" name="Google Shape;1188;p105"/>
          <p:cNvSpPr txBox="1"/>
          <p:nvPr/>
        </p:nvSpPr>
        <p:spPr>
          <a:xfrm>
            <a:off x="-16905" y="4870861"/>
            <a:ext cx="216277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200"/>
              <a:buFont typeface="Arial"/>
              <a:buNone/>
            </a:pPr>
            <a:r>
              <a:rPr b="0" i="0" lang="en-US" sz="1200" u="none" cap="none" strike="noStrike">
                <a:solidFill>
                  <a:srgbClr val="7F7F7F"/>
                </a:solidFill>
                <a:latin typeface="Arial"/>
                <a:ea typeface="Arial"/>
                <a:cs typeface="Arial"/>
                <a:sym typeface="Arial"/>
              </a:rPr>
              <a:t>Image copyright CrunchBase</a:t>
            </a:r>
            <a:endParaRPr b="0" i="0" sz="1400" u="none" cap="none" strike="noStrike">
              <a:solidFill>
                <a:srgbClr val="000000"/>
              </a:solidFill>
              <a:latin typeface="Arial"/>
              <a:ea typeface="Arial"/>
              <a:cs typeface="Arial"/>
              <a:sym typeface="Arial"/>
            </a:endParaRPr>
          </a:p>
        </p:txBody>
      </p:sp>
      <p:pic>
        <p:nvPicPr>
          <p:cNvPr id="1189" name="Google Shape;1189;p105"/>
          <p:cNvPicPr preferRelativeResize="0"/>
          <p:nvPr/>
        </p:nvPicPr>
        <p:blipFill rotWithShape="1">
          <a:blip r:embed="rId6">
            <a:alphaModFix/>
          </a:blip>
          <a:srcRect b="0" l="0" r="0" t="0"/>
          <a:stretch/>
        </p:blipFill>
        <p:spPr>
          <a:xfrm>
            <a:off x="543518" y="2202644"/>
            <a:ext cx="3675785" cy="2512562"/>
          </a:xfrm>
          <a:prstGeom prst="rect">
            <a:avLst/>
          </a:prstGeom>
          <a:noFill/>
          <a:ln>
            <a:noFill/>
          </a:ln>
        </p:spPr>
      </p:pic>
      <p:sp>
        <p:nvSpPr>
          <p:cNvPr id="1190" name="Google Shape;1190;p105"/>
          <p:cNvSpPr/>
          <p:nvPr/>
        </p:nvSpPr>
        <p:spPr>
          <a:xfrm>
            <a:off x="4886907" y="2571750"/>
            <a:ext cx="3408008" cy="120032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Fasilitas pencarian mudah dibuka, memasukkan kata kunci &amp; filter, eksekusi atau membatalkan.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pic>
        <p:nvPicPr>
          <p:cNvPr id="1195" name="Google Shape;1195;p10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196" name="Google Shape;1196;p10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197" name="Google Shape;1197;p106"/>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198" name="Google Shape;1198;p106"/>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199" name="Google Shape;1199;p106"/>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400"/>
              <a:buFont typeface="Arial"/>
              <a:buNone/>
            </a:pPr>
            <a:r>
              <a:rPr b="1" i="0" lang="en-US" sz="2400" u="none" cap="none" strike="noStrike">
                <a:solidFill>
                  <a:srgbClr val="002060"/>
                </a:solidFill>
                <a:latin typeface="Arial"/>
                <a:ea typeface="Arial"/>
                <a:cs typeface="Arial"/>
                <a:sym typeface="Arial"/>
              </a:rPr>
              <a:t>Mengimplementasikan Kemudahan Interaksi </a:t>
            </a:r>
            <a:endParaRPr b="1" i="0" sz="2400" u="none" cap="none" strike="noStrike">
              <a:solidFill>
                <a:srgbClr val="002060"/>
              </a:solidFill>
              <a:latin typeface="Arial"/>
              <a:ea typeface="Arial"/>
              <a:cs typeface="Arial"/>
              <a:sym typeface="Arial"/>
            </a:endParaRPr>
          </a:p>
        </p:txBody>
      </p:sp>
      <p:sp>
        <p:nvSpPr>
          <p:cNvPr id="1200" name="Google Shape;1200;p106"/>
          <p:cNvSpPr txBox="1"/>
          <p:nvPr/>
        </p:nvSpPr>
        <p:spPr>
          <a:xfrm>
            <a:off x="359228" y="879205"/>
            <a:ext cx="8425544"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3) Kontrol dan Kebebasan Pengguna</a:t>
            </a:r>
            <a:endParaRPr b="1"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201" name="Google Shape;1201;p106"/>
          <p:cNvSpPr txBox="1"/>
          <p:nvPr/>
        </p:nvSpPr>
        <p:spPr>
          <a:xfrm>
            <a:off x="-16905" y="4870861"/>
            <a:ext cx="196880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200"/>
              <a:buFont typeface="Arial"/>
              <a:buNone/>
            </a:pPr>
            <a:r>
              <a:rPr b="0" i="0" lang="en-US" sz="1200" u="none" cap="none" strike="noStrike">
                <a:solidFill>
                  <a:srgbClr val="7F7F7F"/>
                </a:solidFill>
                <a:latin typeface="Arial"/>
                <a:ea typeface="Arial"/>
                <a:cs typeface="Arial"/>
                <a:sym typeface="Arial"/>
              </a:rPr>
              <a:t>Image copyright JQueryUI</a:t>
            </a:r>
            <a:endParaRPr b="0" i="0" sz="1200" u="none" cap="none" strike="noStrike">
              <a:solidFill>
                <a:srgbClr val="7F7F7F"/>
              </a:solidFill>
              <a:latin typeface="Arial"/>
              <a:ea typeface="Arial"/>
              <a:cs typeface="Arial"/>
              <a:sym typeface="Arial"/>
            </a:endParaRPr>
          </a:p>
        </p:txBody>
      </p:sp>
      <p:sp>
        <p:nvSpPr>
          <p:cNvPr id="1202" name="Google Shape;1202;p106"/>
          <p:cNvSpPr/>
          <p:nvPr/>
        </p:nvSpPr>
        <p:spPr>
          <a:xfrm>
            <a:off x="4886907" y="2571750"/>
            <a:ext cx="3408008" cy="120032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Memberi peringatan kepada pengguna untuk aktifitas yang beresiko. Apakah mau dilanjutkan </a:t>
            </a:r>
            <a:endParaRPr b="0" i="0" sz="1800" u="none" cap="none" strike="noStrike">
              <a:solidFill>
                <a:schemeClr val="dk1"/>
              </a:solidFill>
              <a:latin typeface="Arial"/>
              <a:ea typeface="Arial"/>
              <a:cs typeface="Arial"/>
              <a:sym typeface="Arial"/>
            </a:endParaRPr>
          </a:p>
        </p:txBody>
      </p:sp>
      <p:pic>
        <p:nvPicPr>
          <p:cNvPr descr="A screenshot of a cell phone&#10;&#10;Description automatically generated" id="1203" name="Google Shape;1203;p106"/>
          <p:cNvPicPr preferRelativeResize="0"/>
          <p:nvPr/>
        </p:nvPicPr>
        <p:blipFill rotWithShape="1">
          <a:blip r:embed="rId6">
            <a:alphaModFix/>
          </a:blip>
          <a:srcRect b="0" l="0" r="0" t="0"/>
          <a:stretch/>
        </p:blipFill>
        <p:spPr>
          <a:xfrm>
            <a:off x="501989" y="1704859"/>
            <a:ext cx="4200640" cy="210032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pic>
        <p:nvPicPr>
          <p:cNvPr id="1208" name="Google Shape;1208;p10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209" name="Google Shape;1209;p10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210" name="Google Shape;1210;p107"/>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211" name="Google Shape;1211;p107"/>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212" name="Google Shape;1212;p107"/>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400"/>
              <a:buFont typeface="Arial"/>
              <a:buNone/>
            </a:pPr>
            <a:r>
              <a:rPr b="1" i="0" lang="en-US" sz="2000" u="none" cap="none" strike="noStrike">
                <a:solidFill>
                  <a:srgbClr val="002060"/>
                </a:solidFill>
                <a:latin typeface="Cambria"/>
                <a:ea typeface="Cambria"/>
                <a:cs typeface="Cambria"/>
                <a:sym typeface="Cambria"/>
              </a:rPr>
              <a:t>Mengimplementasikan Kemudahan Interaksi </a:t>
            </a:r>
            <a:endParaRPr b="1" i="0" sz="2000" u="none" cap="none" strike="noStrike">
              <a:solidFill>
                <a:srgbClr val="002060"/>
              </a:solidFill>
              <a:latin typeface="Cambria"/>
              <a:ea typeface="Cambria"/>
              <a:cs typeface="Cambria"/>
              <a:sym typeface="Cambria"/>
            </a:endParaRPr>
          </a:p>
        </p:txBody>
      </p:sp>
      <p:sp>
        <p:nvSpPr>
          <p:cNvPr id="1213" name="Google Shape;1213;p107"/>
          <p:cNvSpPr txBox="1"/>
          <p:nvPr/>
        </p:nvSpPr>
        <p:spPr>
          <a:xfrm>
            <a:off x="359228" y="879205"/>
            <a:ext cx="8425544"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mbria"/>
                <a:ea typeface="Cambria"/>
                <a:cs typeface="Cambria"/>
                <a:sym typeface="Cambria"/>
              </a:rPr>
              <a:t>4) Konsistensi dan Standar</a:t>
            </a:r>
            <a:endParaRPr b="1" i="0" sz="20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mbria"/>
                <a:ea typeface="Cambria"/>
                <a:cs typeface="Cambria"/>
                <a:sym typeface="Cambria"/>
              </a:rPr>
              <a:t>Elemen grafis dan terminologi dipertahankan di seluruh platform yang sama. Misalnya, ikon yang mewakili satu kategori atau konsep tidak boleh mewakili konsep yang berbeda ketika digunakan pada layar yang berbeda.</a:t>
            </a:r>
            <a:endParaRPr b="0" i="0" sz="1400" u="none" cap="none" strike="noStrike">
              <a:solidFill>
                <a:srgbClr val="000000"/>
              </a:solidFill>
              <a:latin typeface="Cambria"/>
              <a:ea typeface="Cambria"/>
              <a:cs typeface="Cambria"/>
              <a:sym typeface="Cambria"/>
            </a:endParaRPr>
          </a:p>
        </p:txBody>
      </p:sp>
      <p:sp>
        <p:nvSpPr>
          <p:cNvPr id="1214" name="Google Shape;1214;p107"/>
          <p:cNvSpPr txBox="1"/>
          <p:nvPr/>
        </p:nvSpPr>
        <p:spPr>
          <a:xfrm>
            <a:off x="-16905" y="4870861"/>
            <a:ext cx="181331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200"/>
              <a:buFont typeface="Arial"/>
              <a:buNone/>
            </a:pPr>
            <a:r>
              <a:rPr b="0" i="0" lang="en-US" sz="1200" u="none" cap="none" strike="noStrike">
                <a:solidFill>
                  <a:srgbClr val="7F7F7F"/>
                </a:solidFill>
                <a:latin typeface="Arial"/>
                <a:ea typeface="Arial"/>
                <a:cs typeface="Arial"/>
                <a:sym typeface="Arial"/>
              </a:rPr>
              <a:t>Image copyright </a:t>
            </a:r>
            <a:r>
              <a:rPr b="0" i="0" lang="en-US" sz="1200" u="none" cap="none" strike="noStrike">
                <a:solidFill>
                  <a:srgbClr val="17347D"/>
                </a:solidFill>
                <a:latin typeface="Arial"/>
                <a:ea typeface="Arial"/>
                <a:cs typeface="Arial"/>
                <a:sym typeface="Arial"/>
              </a:rPr>
              <a:t>Google</a:t>
            </a:r>
            <a:endParaRPr b="0" i="0" sz="1200" u="none" cap="none" strike="noStrike">
              <a:solidFill>
                <a:srgbClr val="7F7F7F"/>
              </a:solidFill>
              <a:latin typeface="Arial"/>
              <a:ea typeface="Arial"/>
              <a:cs typeface="Arial"/>
              <a:sym typeface="Arial"/>
            </a:endParaRPr>
          </a:p>
        </p:txBody>
      </p:sp>
      <p:sp>
        <p:nvSpPr>
          <p:cNvPr id="1215" name="Google Shape;1215;p107"/>
          <p:cNvSpPr/>
          <p:nvPr/>
        </p:nvSpPr>
        <p:spPr>
          <a:xfrm>
            <a:off x="4886907" y="2571750"/>
            <a:ext cx="3408008" cy="147732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Cambria"/>
                <a:ea typeface="Cambria"/>
                <a:cs typeface="Cambria"/>
                <a:sym typeface="Cambria"/>
              </a:rPr>
              <a:t>Gmail menyusun organisasi folder yang sama dengan yang digunakan dalam aplikasi email klien (mis OutLook): Inbox, Draft, Sent Mail</a:t>
            </a:r>
            <a:endParaRPr b="0" i="0" sz="1800" u="none" cap="none" strike="noStrike">
              <a:solidFill>
                <a:schemeClr val="dk1"/>
              </a:solidFill>
              <a:latin typeface="Cambria"/>
              <a:ea typeface="Cambria"/>
              <a:cs typeface="Cambria"/>
              <a:sym typeface="Cambria"/>
            </a:endParaRPr>
          </a:p>
        </p:txBody>
      </p:sp>
      <p:pic>
        <p:nvPicPr>
          <p:cNvPr id="1216" name="Google Shape;1216;p107"/>
          <p:cNvPicPr preferRelativeResize="0"/>
          <p:nvPr/>
        </p:nvPicPr>
        <p:blipFill rotWithShape="1">
          <a:blip r:embed="rId6">
            <a:alphaModFix/>
          </a:blip>
          <a:srcRect b="0" l="0" r="0" t="0"/>
          <a:stretch/>
        </p:blipFill>
        <p:spPr>
          <a:xfrm>
            <a:off x="1856659" y="2559638"/>
            <a:ext cx="2599260" cy="2408738"/>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pic>
        <p:nvPicPr>
          <p:cNvPr id="1221" name="Google Shape;1221;p10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222" name="Google Shape;1222;p10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223" name="Google Shape;1223;p108"/>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224" name="Google Shape;1224;p108"/>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225" name="Google Shape;1225;p108"/>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400"/>
              <a:buFont typeface="Arial"/>
              <a:buNone/>
            </a:pPr>
            <a:r>
              <a:rPr b="1" i="0" lang="en-US" sz="2400" u="none" cap="none" strike="noStrike">
                <a:solidFill>
                  <a:srgbClr val="002060"/>
                </a:solidFill>
                <a:latin typeface="Arial"/>
                <a:ea typeface="Arial"/>
                <a:cs typeface="Arial"/>
                <a:sym typeface="Arial"/>
              </a:rPr>
              <a:t>Mengimplementasikan Kemudahan Interaksi </a:t>
            </a:r>
            <a:endParaRPr b="1" i="0" sz="2400" u="none" cap="none" strike="noStrike">
              <a:solidFill>
                <a:srgbClr val="002060"/>
              </a:solidFill>
              <a:latin typeface="Arial"/>
              <a:ea typeface="Arial"/>
              <a:cs typeface="Arial"/>
              <a:sym typeface="Arial"/>
            </a:endParaRPr>
          </a:p>
        </p:txBody>
      </p:sp>
      <p:sp>
        <p:nvSpPr>
          <p:cNvPr id="1226" name="Google Shape;1226;p108"/>
          <p:cNvSpPr txBox="1"/>
          <p:nvPr/>
        </p:nvSpPr>
        <p:spPr>
          <a:xfrm>
            <a:off x="359228" y="879205"/>
            <a:ext cx="842554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4) Konsistensi dan Standar</a:t>
            </a:r>
            <a:endParaRPr b="1"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227" name="Google Shape;1227;p108"/>
          <p:cNvSpPr txBox="1"/>
          <p:nvPr/>
        </p:nvSpPr>
        <p:spPr>
          <a:xfrm>
            <a:off x="-16905" y="4870861"/>
            <a:ext cx="194316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200"/>
              <a:buFont typeface="Arial"/>
              <a:buNone/>
            </a:pPr>
            <a:r>
              <a:rPr b="0" i="0" lang="en-US" sz="1200" u="none" cap="none" strike="noStrike">
                <a:solidFill>
                  <a:srgbClr val="7F7F7F"/>
                </a:solidFill>
                <a:latin typeface="Arial"/>
                <a:ea typeface="Arial"/>
                <a:cs typeface="Arial"/>
                <a:sym typeface="Arial"/>
              </a:rPr>
              <a:t>Image </a:t>
            </a:r>
            <a:r>
              <a:rPr b="0" i="0" lang="en-US" sz="1200" u="none" cap="none" strike="noStrike">
                <a:solidFill>
                  <a:srgbClr val="17347D"/>
                </a:solidFill>
                <a:latin typeface="Arial"/>
                <a:ea typeface="Arial"/>
                <a:cs typeface="Arial"/>
                <a:sym typeface="Arial"/>
              </a:rPr>
              <a:t>copyright Microsoft</a:t>
            </a:r>
            <a:endParaRPr b="0" i="0" sz="1200" u="none" cap="none" strike="noStrike">
              <a:solidFill>
                <a:srgbClr val="7F7F7F"/>
              </a:solidFill>
              <a:latin typeface="Arial"/>
              <a:ea typeface="Arial"/>
              <a:cs typeface="Arial"/>
              <a:sym typeface="Arial"/>
            </a:endParaRPr>
          </a:p>
        </p:txBody>
      </p:sp>
      <p:sp>
        <p:nvSpPr>
          <p:cNvPr id="1228" name="Google Shape;1228;p108"/>
          <p:cNvSpPr/>
          <p:nvPr/>
        </p:nvSpPr>
        <p:spPr>
          <a:xfrm>
            <a:off x="4886907" y="2571750"/>
            <a:ext cx="3408008"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MicrosoftOffice memiliki susunan menu yang serupa untuk aplikasi Word, Excell dan PowerPoint</a:t>
            </a:r>
            <a:endParaRPr b="0" i="0" sz="1800" u="none" cap="none" strike="noStrike">
              <a:solidFill>
                <a:schemeClr val="dk1"/>
              </a:solidFill>
              <a:latin typeface="Arial"/>
              <a:ea typeface="Arial"/>
              <a:cs typeface="Arial"/>
              <a:sym typeface="Arial"/>
            </a:endParaRPr>
          </a:p>
        </p:txBody>
      </p:sp>
      <p:pic>
        <p:nvPicPr>
          <p:cNvPr descr="A picture containing road, black&#10;&#10;Description automatically generated" id="1229" name="Google Shape;1229;p108"/>
          <p:cNvPicPr preferRelativeResize="0"/>
          <p:nvPr/>
        </p:nvPicPr>
        <p:blipFill rotWithShape="1">
          <a:blip r:embed="rId6">
            <a:alphaModFix/>
          </a:blip>
          <a:srcRect b="0" l="0" r="0" t="0"/>
          <a:stretch/>
        </p:blipFill>
        <p:spPr>
          <a:xfrm>
            <a:off x="790457" y="1367302"/>
            <a:ext cx="3408008" cy="350355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pic>
        <p:nvPicPr>
          <p:cNvPr id="1234" name="Google Shape;1234;p10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235" name="Google Shape;1235;p10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236" name="Google Shape;1236;p109"/>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237" name="Google Shape;1237;p109"/>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238" name="Google Shape;1238;p109"/>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400"/>
              <a:buFont typeface="Arial"/>
              <a:buNone/>
            </a:pPr>
            <a:r>
              <a:rPr b="1" i="0" lang="en-US" sz="2400" u="none" cap="none" strike="noStrike">
                <a:solidFill>
                  <a:srgbClr val="002060"/>
                </a:solidFill>
                <a:latin typeface="Arial"/>
                <a:ea typeface="Arial"/>
                <a:cs typeface="Arial"/>
                <a:sym typeface="Arial"/>
              </a:rPr>
              <a:t>Mengimplementasikan Kemudahan Interaksi </a:t>
            </a:r>
            <a:endParaRPr b="1" i="0" sz="2400" u="none" cap="none" strike="noStrike">
              <a:solidFill>
                <a:srgbClr val="002060"/>
              </a:solidFill>
              <a:latin typeface="Arial"/>
              <a:ea typeface="Arial"/>
              <a:cs typeface="Arial"/>
              <a:sym typeface="Arial"/>
            </a:endParaRPr>
          </a:p>
        </p:txBody>
      </p:sp>
      <p:sp>
        <p:nvSpPr>
          <p:cNvPr id="1239" name="Google Shape;1239;p109"/>
          <p:cNvSpPr txBox="1"/>
          <p:nvPr/>
        </p:nvSpPr>
        <p:spPr>
          <a:xfrm>
            <a:off x="359228" y="879205"/>
            <a:ext cx="8425544" cy="25545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5) Pencegahan Kesalahan</a:t>
            </a:r>
            <a:endParaRPr b="1"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cap="none" strike="noStrike">
                <a:solidFill>
                  <a:schemeClr val="dk1"/>
                </a:solidFill>
                <a:latin typeface="Arial"/>
                <a:ea typeface="Arial"/>
                <a:cs typeface="Arial"/>
                <a:sym typeface="Arial"/>
              </a:rPr>
              <a:t>Sistem dirancang agar potensi kesalahan dijaga seminimal mungkin. </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cap="none" strike="noStrike">
                <a:solidFill>
                  <a:schemeClr val="dk1"/>
                </a:solidFill>
                <a:latin typeface="Arial"/>
                <a:ea typeface="Arial"/>
                <a:cs typeface="Arial"/>
                <a:sym typeface="Arial"/>
              </a:rPr>
              <a:t>Pengguna tidak suka dipanggil untuk mendeteksi dan memperbaiki masalah, yang kadang-kadang berada di luar tingkat keahlian mereka. </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cap="none" strike="noStrike">
                <a:solidFill>
                  <a:schemeClr val="dk1"/>
                </a:solidFill>
                <a:latin typeface="Arial"/>
                <a:ea typeface="Arial"/>
                <a:cs typeface="Arial"/>
                <a:sym typeface="Arial"/>
              </a:rPr>
              <a:t>Menghilangkan atau menandai tindakan yang dapat menyebabkan kesalahan.</a:t>
            </a:r>
            <a:endParaRPr b="0" i="0" sz="1400" u="none" cap="none" strike="noStrike">
              <a:solidFill>
                <a:srgbClr val="000000"/>
              </a:solidFill>
              <a:latin typeface="Arial"/>
              <a:ea typeface="Arial"/>
              <a:cs typeface="Arial"/>
              <a:sym typeface="Arial"/>
            </a:endParaRPr>
          </a:p>
        </p:txBody>
      </p:sp>
      <p:pic>
        <p:nvPicPr>
          <p:cNvPr id="1240" name="Google Shape;1240;p109"/>
          <p:cNvPicPr preferRelativeResize="0"/>
          <p:nvPr/>
        </p:nvPicPr>
        <p:blipFill rotWithShape="1">
          <a:blip r:embed="rId6">
            <a:alphaModFix/>
          </a:blip>
          <a:srcRect b="0" l="0" r="0" t="0"/>
          <a:stretch/>
        </p:blipFill>
        <p:spPr>
          <a:xfrm>
            <a:off x="695982" y="3403402"/>
            <a:ext cx="4016326" cy="1426359"/>
          </a:xfrm>
          <a:prstGeom prst="rect">
            <a:avLst/>
          </a:prstGeom>
          <a:noFill/>
          <a:ln>
            <a:noFill/>
          </a:ln>
        </p:spPr>
      </p:pic>
      <p:sp>
        <p:nvSpPr>
          <p:cNvPr id="1241" name="Google Shape;1241;p109"/>
          <p:cNvSpPr txBox="1"/>
          <p:nvPr/>
        </p:nvSpPr>
        <p:spPr>
          <a:xfrm>
            <a:off x="5549949" y="3619692"/>
            <a:ext cx="2844427" cy="116955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Buat tindakan utama menjadi menonjol dengan area klik yang lebih besar. Batalkan dan tindakan sekunder hanya ditampilkan sebagai tautan</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id="1246" name="Google Shape;1246;p11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247" name="Google Shape;1247;p11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248" name="Google Shape;1248;p110"/>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249" name="Google Shape;1249;p110"/>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250" name="Google Shape;1250;p110"/>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400"/>
              <a:buFont typeface="Arial"/>
              <a:buNone/>
            </a:pPr>
            <a:r>
              <a:rPr b="1" i="0" lang="en-US" sz="2400" u="none" cap="none" strike="noStrike">
                <a:solidFill>
                  <a:srgbClr val="002060"/>
                </a:solidFill>
                <a:latin typeface="Arial"/>
                <a:ea typeface="Arial"/>
                <a:cs typeface="Arial"/>
                <a:sym typeface="Arial"/>
              </a:rPr>
              <a:t>Mengimplementasikan Kemudahan Interaksi </a:t>
            </a:r>
            <a:endParaRPr b="1" i="0" sz="2400" u="none" cap="none" strike="noStrike">
              <a:solidFill>
                <a:srgbClr val="002060"/>
              </a:solidFill>
              <a:latin typeface="Arial"/>
              <a:ea typeface="Arial"/>
              <a:cs typeface="Arial"/>
              <a:sym typeface="Arial"/>
            </a:endParaRPr>
          </a:p>
        </p:txBody>
      </p:sp>
      <p:sp>
        <p:nvSpPr>
          <p:cNvPr id="1251" name="Google Shape;1251;p110"/>
          <p:cNvSpPr txBox="1"/>
          <p:nvPr/>
        </p:nvSpPr>
        <p:spPr>
          <a:xfrm>
            <a:off x="359228" y="879205"/>
            <a:ext cx="842554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5) Pencegahan Kesalahan</a:t>
            </a:r>
            <a:endParaRPr b="1"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252" name="Google Shape;1252;p110"/>
          <p:cNvSpPr txBox="1"/>
          <p:nvPr/>
        </p:nvSpPr>
        <p:spPr>
          <a:xfrm>
            <a:off x="4936503" y="1582098"/>
            <a:ext cx="3606606" cy="64633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Rekomendasi otomatis untuk mencegah kesalahan masukan</a:t>
            </a:r>
            <a:endParaRPr b="0" i="0" sz="1800" u="none" cap="none" strike="noStrike">
              <a:solidFill>
                <a:schemeClr val="dk1"/>
              </a:solidFill>
              <a:latin typeface="Arial"/>
              <a:ea typeface="Arial"/>
              <a:cs typeface="Arial"/>
              <a:sym typeface="Arial"/>
            </a:endParaRPr>
          </a:p>
        </p:txBody>
      </p:sp>
      <p:pic>
        <p:nvPicPr>
          <p:cNvPr descr="A screenshot of a cell phone&#10;&#10;Description automatically generated" id="1253" name="Google Shape;1253;p110"/>
          <p:cNvPicPr preferRelativeResize="0"/>
          <p:nvPr/>
        </p:nvPicPr>
        <p:blipFill rotWithShape="1">
          <a:blip r:embed="rId6">
            <a:alphaModFix/>
          </a:blip>
          <a:srcRect b="0" l="0" r="0" t="0"/>
          <a:stretch/>
        </p:blipFill>
        <p:spPr>
          <a:xfrm>
            <a:off x="385955" y="1541945"/>
            <a:ext cx="4186045" cy="324729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pic>
        <p:nvPicPr>
          <p:cNvPr id="1258" name="Google Shape;1258;p11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259" name="Google Shape;1259;p11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260" name="Google Shape;1260;p111"/>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261" name="Google Shape;1261;p111"/>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262" name="Google Shape;1262;p111"/>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400"/>
              <a:buFont typeface="Arial"/>
              <a:buNone/>
            </a:pPr>
            <a:r>
              <a:rPr b="1" i="0" lang="en-US" sz="2400" u="none" cap="none" strike="noStrike">
                <a:solidFill>
                  <a:srgbClr val="002060"/>
                </a:solidFill>
                <a:latin typeface="Arial"/>
                <a:ea typeface="Arial"/>
                <a:cs typeface="Arial"/>
                <a:sym typeface="Arial"/>
              </a:rPr>
              <a:t>Mengimplementasikan Kemudahan Interaksi </a:t>
            </a:r>
            <a:endParaRPr b="1" i="0" sz="2400" u="none" cap="none" strike="noStrike">
              <a:solidFill>
                <a:srgbClr val="002060"/>
              </a:solidFill>
              <a:latin typeface="Arial"/>
              <a:ea typeface="Arial"/>
              <a:cs typeface="Arial"/>
              <a:sym typeface="Arial"/>
            </a:endParaRPr>
          </a:p>
        </p:txBody>
      </p:sp>
      <p:sp>
        <p:nvSpPr>
          <p:cNvPr id="1263" name="Google Shape;1263;p111"/>
          <p:cNvSpPr txBox="1"/>
          <p:nvPr/>
        </p:nvSpPr>
        <p:spPr>
          <a:xfrm>
            <a:off x="359228" y="879205"/>
            <a:ext cx="842554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5) Pencegahan Kesalahan</a:t>
            </a:r>
            <a:endParaRPr b="1"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264" name="Google Shape;1264;p111"/>
          <p:cNvSpPr txBox="1"/>
          <p:nvPr/>
        </p:nvSpPr>
        <p:spPr>
          <a:xfrm>
            <a:off x="4936503" y="1582098"/>
            <a:ext cx="347472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Fokus otomatis pada input mencegah sumber frustrasi</a:t>
            </a:r>
            <a:endParaRPr b="0" i="0" sz="1800" u="none" cap="none" strike="noStrike">
              <a:solidFill>
                <a:schemeClr val="dk1"/>
              </a:solidFill>
              <a:latin typeface="Arial"/>
              <a:ea typeface="Arial"/>
              <a:cs typeface="Arial"/>
              <a:sym typeface="Arial"/>
            </a:endParaRPr>
          </a:p>
        </p:txBody>
      </p:sp>
      <p:pic>
        <p:nvPicPr>
          <p:cNvPr descr="A screenshot of a cell phone&#10;&#10;Description automatically generated" id="1265" name="Google Shape;1265;p111"/>
          <p:cNvPicPr preferRelativeResize="0"/>
          <p:nvPr/>
        </p:nvPicPr>
        <p:blipFill rotWithShape="1">
          <a:blip r:embed="rId6">
            <a:alphaModFix/>
          </a:blip>
          <a:srcRect b="0" l="0" r="0" t="0"/>
          <a:stretch/>
        </p:blipFill>
        <p:spPr>
          <a:xfrm>
            <a:off x="740918" y="1531070"/>
            <a:ext cx="3474720" cy="3031548"/>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pic>
        <p:nvPicPr>
          <p:cNvPr id="1270" name="Google Shape;1270;p11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271" name="Google Shape;1271;p11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272" name="Google Shape;1272;p112"/>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273" name="Google Shape;1273;p112"/>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274" name="Google Shape;1274;p112"/>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400"/>
              <a:buFont typeface="Arial"/>
              <a:buNone/>
            </a:pPr>
            <a:r>
              <a:rPr b="1" i="0" lang="en-US" sz="2400" u="none" cap="none" strike="noStrike">
                <a:solidFill>
                  <a:srgbClr val="002060"/>
                </a:solidFill>
                <a:latin typeface="Arial"/>
                <a:ea typeface="Arial"/>
                <a:cs typeface="Arial"/>
                <a:sym typeface="Arial"/>
              </a:rPr>
              <a:t>Mengimplementasikan Kemudahan Interaksi </a:t>
            </a:r>
            <a:endParaRPr b="1" i="0" sz="2400" u="none" cap="none" strike="noStrike">
              <a:solidFill>
                <a:srgbClr val="002060"/>
              </a:solidFill>
              <a:latin typeface="Arial"/>
              <a:ea typeface="Arial"/>
              <a:cs typeface="Arial"/>
              <a:sym typeface="Arial"/>
            </a:endParaRPr>
          </a:p>
        </p:txBody>
      </p:sp>
      <p:sp>
        <p:nvSpPr>
          <p:cNvPr id="1275" name="Google Shape;1275;p112"/>
          <p:cNvSpPr txBox="1"/>
          <p:nvPr/>
        </p:nvSpPr>
        <p:spPr>
          <a:xfrm>
            <a:off x="359228" y="879205"/>
            <a:ext cx="8425544"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6) Mengenali daripada mengingat</a:t>
            </a:r>
            <a:endParaRPr b="1"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Minimalkan beban memori pengguna. Buat objek, tindakan, dan opsi terlihat. Pengguna tidak harus mengingat informasi dari satu bagian dialog ke bagian lainnya. Petunjuk penggunaan sistem harus terlihat atau mudah diambil kapan pun diperlukan.</a:t>
            </a:r>
            <a:endParaRPr b="0" i="0" sz="1400" u="none" cap="none" strike="noStrike">
              <a:solidFill>
                <a:srgbClr val="000000"/>
              </a:solidFill>
              <a:latin typeface="Arial"/>
              <a:ea typeface="Arial"/>
              <a:cs typeface="Arial"/>
              <a:sym typeface="Arial"/>
            </a:endParaRPr>
          </a:p>
        </p:txBody>
      </p:sp>
      <p:pic>
        <p:nvPicPr>
          <p:cNvPr id="1276" name="Google Shape;1276;p112"/>
          <p:cNvPicPr preferRelativeResize="0"/>
          <p:nvPr/>
        </p:nvPicPr>
        <p:blipFill rotWithShape="1">
          <a:blip r:embed="rId6">
            <a:alphaModFix/>
          </a:blip>
          <a:srcRect b="0" l="0" r="0" t="0"/>
          <a:stretch/>
        </p:blipFill>
        <p:spPr>
          <a:xfrm>
            <a:off x="891924" y="2889975"/>
            <a:ext cx="3562509" cy="1863548"/>
          </a:xfrm>
          <a:prstGeom prst="rect">
            <a:avLst/>
          </a:prstGeom>
          <a:noFill/>
          <a:ln>
            <a:noFill/>
          </a:ln>
        </p:spPr>
      </p:pic>
      <p:sp>
        <p:nvSpPr>
          <p:cNvPr id="1277" name="Google Shape;1277;p112"/>
          <p:cNvSpPr txBox="1"/>
          <p:nvPr/>
        </p:nvSpPr>
        <p:spPr>
          <a:xfrm>
            <a:off x="367583" y="4825301"/>
            <a:ext cx="241123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7347D"/>
              </a:buClr>
              <a:buSzPts val="1200"/>
              <a:buFont typeface="Arial"/>
              <a:buNone/>
            </a:pPr>
            <a:r>
              <a:rPr b="0" i="0" lang="en-US" sz="1200" u="none" cap="none" strike="noStrike">
                <a:solidFill>
                  <a:srgbClr val="17347D"/>
                </a:solidFill>
                <a:latin typeface="Arial"/>
                <a:ea typeface="Arial"/>
                <a:cs typeface="Arial"/>
                <a:sym typeface="Arial"/>
              </a:rPr>
              <a:t>Image copyright fontsquirrel.com</a:t>
            </a:r>
            <a:endParaRPr b="0" i="0" sz="1400" u="none" cap="none" strike="noStrike">
              <a:solidFill>
                <a:srgbClr val="000000"/>
              </a:solidFill>
              <a:latin typeface="Arial"/>
              <a:ea typeface="Arial"/>
              <a:cs typeface="Arial"/>
              <a:sym typeface="Arial"/>
            </a:endParaRPr>
          </a:p>
        </p:txBody>
      </p:sp>
      <p:sp>
        <p:nvSpPr>
          <p:cNvPr id="1278" name="Google Shape;1278;p112"/>
          <p:cNvSpPr txBox="1"/>
          <p:nvPr/>
        </p:nvSpPr>
        <p:spPr>
          <a:xfrm>
            <a:off x="5270863" y="2864180"/>
            <a:ext cx="3180805"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Pratinjau font yang dapat dipilih, bukan hanya nama font.</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pic>
        <p:nvPicPr>
          <p:cNvPr id="1283" name="Google Shape;1283;p11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284" name="Google Shape;1284;p11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Calibri"/>
              <a:ea typeface="Calibri"/>
              <a:cs typeface="Calibri"/>
              <a:sym typeface="Calibri"/>
            </a:endParaRPr>
          </a:p>
        </p:txBody>
      </p:sp>
      <p:pic>
        <p:nvPicPr>
          <p:cNvPr id="1285" name="Google Shape;1285;p113"/>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286" name="Google Shape;1286;p113"/>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287" name="Google Shape;1287;p113"/>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400"/>
              <a:buFont typeface="Arial"/>
              <a:buNone/>
            </a:pPr>
            <a:r>
              <a:rPr b="1" i="0" lang="en-US" sz="2400" u="none" cap="none" strike="noStrike">
                <a:solidFill>
                  <a:srgbClr val="002060"/>
                </a:solidFill>
                <a:latin typeface="Arial"/>
                <a:ea typeface="Arial"/>
                <a:cs typeface="Arial"/>
                <a:sym typeface="Arial"/>
              </a:rPr>
              <a:t>Mengimplementasikan Kemudahan Interaksi </a:t>
            </a:r>
            <a:endParaRPr b="1" i="0" sz="2400" u="none" cap="none" strike="noStrike">
              <a:solidFill>
                <a:srgbClr val="002060"/>
              </a:solidFill>
              <a:latin typeface="Arial"/>
              <a:ea typeface="Arial"/>
              <a:cs typeface="Arial"/>
              <a:sym typeface="Arial"/>
            </a:endParaRPr>
          </a:p>
        </p:txBody>
      </p:sp>
      <p:sp>
        <p:nvSpPr>
          <p:cNvPr id="1288" name="Google Shape;1288;p113"/>
          <p:cNvSpPr txBox="1"/>
          <p:nvPr/>
        </p:nvSpPr>
        <p:spPr>
          <a:xfrm>
            <a:off x="359228" y="879205"/>
            <a:ext cx="842554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6) Mengenali daripada mengingat</a:t>
            </a:r>
            <a:endParaRPr b="1"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289" name="Google Shape;1289;p113"/>
          <p:cNvSpPr txBox="1"/>
          <p:nvPr/>
        </p:nvSpPr>
        <p:spPr>
          <a:xfrm>
            <a:off x="4936503" y="1582098"/>
            <a:ext cx="347472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Pratinjau gambar lebih mudah dikenali oleh user.</a:t>
            </a:r>
            <a:endParaRPr b="0" i="0" sz="1800" u="none" cap="none" strike="noStrike">
              <a:solidFill>
                <a:schemeClr val="dk1"/>
              </a:solidFill>
              <a:latin typeface="Arial"/>
              <a:ea typeface="Arial"/>
              <a:cs typeface="Arial"/>
              <a:sym typeface="Arial"/>
            </a:endParaRPr>
          </a:p>
        </p:txBody>
      </p:sp>
      <p:pic>
        <p:nvPicPr>
          <p:cNvPr descr="A screenshot of a cell phone&#10;&#10;Description automatically generated" id="1290" name="Google Shape;1290;p113"/>
          <p:cNvPicPr preferRelativeResize="0"/>
          <p:nvPr/>
        </p:nvPicPr>
        <p:blipFill rotWithShape="1">
          <a:blip r:embed="rId6">
            <a:alphaModFix/>
          </a:blip>
          <a:srcRect b="0" l="0" r="0" t="0"/>
          <a:stretch/>
        </p:blipFill>
        <p:spPr>
          <a:xfrm>
            <a:off x="695982" y="1333336"/>
            <a:ext cx="3474720" cy="3600953"/>
          </a:xfrm>
          <a:prstGeom prst="rect">
            <a:avLst/>
          </a:prstGeom>
          <a:noFill/>
          <a:ln>
            <a:noFill/>
          </a:ln>
        </p:spPr>
      </p:pic>
      <p:sp>
        <p:nvSpPr>
          <p:cNvPr id="1291" name="Google Shape;1291;p113"/>
          <p:cNvSpPr txBox="1"/>
          <p:nvPr/>
        </p:nvSpPr>
        <p:spPr>
          <a:xfrm>
            <a:off x="274319" y="4934289"/>
            <a:ext cx="164339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200"/>
              <a:buFont typeface="Arial"/>
              <a:buNone/>
            </a:pPr>
            <a:r>
              <a:rPr b="0" i="0" lang="en-US" sz="1200" u="none" cap="none" strike="noStrike">
                <a:solidFill>
                  <a:srgbClr val="7F7F7F"/>
                </a:solidFill>
                <a:latin typeface="Arial"/>
                <a:ea typeface="Arial"/>
                <a:cs typeface="Arial"/>
                <a:sym typeface="Arial"/>
              </a:rPr>
              <a:t>Image copyright Joox</a:t>
            </a:r>
            <a:endParaRPr b="0" i="0" sz="1200" u="none" cap="none" strike="noStrike">
              <a:solidFill>
                <a:srgbClr val="7F7F7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F77BE"/>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I Komang Sugiartha</dc:creator>
</cp:coreProperties>
</file>